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>
      <p:cViewPr varScale="1">
        <p:scale>
          <a:sx n="110" d="100"/>
          <a:sy n="110" d="100"/>
        </p:scale>
        <p:origin x="48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72054" y="1837766"/>
            <a:ext cx="319989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323" y="210438"/>
            <a:ext cx="762335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200" y="2486025"/>
            <a:ext cx="4192904" cy="3059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jp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v.com/news/2016-05-09/teacher-sets-fun-homework-for-year-6-pupils-to-relieve-stress-ahead-of-sats/" TargetMode="External"/><Relationship Id="rId3" Type="http://schemas.openxmlformats.org/officeDocument/2006/relationships/hyperlink" Target="https://www.bbc.com/bitesize/subjects/zv48q6f" TargetMode="External"/><Relationship Id="rId7" Type="http://schemas.openxmlformats.org/officeDocument/2006/relationships/hyperlink" Target="http://www.ictgames.com/mobilePage/lcwc/index.html" TargetMode="External"/><Relationship Id="rId2" Type="http://schemas.openxmlformats.org/officeDocument/2006/relationships/hyperlink" Target="https://www.bbc.com/bitesize/subjects/z826n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llbridge.mrpitts.co.uk/?tag=numeracy" TargetMode="External"/><Relationship Id="rId5" Type="http://schemas.openxmlformats.org/officeDocument/2006/relationships/hyperlink" Target="http://www.satspapers.org.uk/Page.aspx?TId=3" TargetMode="External"/><Relationship Id="rId10" Type="http://schemas.openxmlformats.org/officeDocument/2006/relationships/image" Target="../media/image42.png"/><Relationship Id="rId4" Type="http://schemas.openxmlformats.org/officeDocument/2006/relationships/hyperlink" Target="http://www.primaryhomeworkhelp.co.uk/" TargetMode="External"/><Relationship Id="rId9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jpg"/><Relationship Id="rId5" Type="http://schemas.openxmlformats.org/officeDocument/2006/relationships/image" Target="../media/image50.jp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.uk/mental-health/children-and-young-adults/advice-for-parents/help-your-child-beat-exam-stress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ngminds.org.uk/professional/resources/staying-mentally-healthy-during-exams/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s://www.southtynesidelifecyclementalhealth.nhs.uk/our-healthy-minds-tea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ildline.org.uk/info-advice/school-college-and-work/school-college/assessment-stress/" TargetMode="External"/><Relationship Id="rId5" Type="http://schemas.openxmlformats.org/officeDocument/2006/relationships/hyperlink" Target="https://www.nhs.uk/mental-health/children-and-young-adults/advice-for-parents/help-your-child-beat-exam-stress/" TargetMode="External"/><Relationship Id="rId4" Type="http://schemas.openxmlformats.org/officeDocument/2006/relationships/hyperlink" Target="https://www.mentallyhealthyschools.org.uk/risks-and-protective-factors/school-based-risk-factors/academic-and-exam-stres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9344"/>
            <a:ext cx="9144000" cy="5248910"/>
          </a:xfrm>
          <a:custGeom>
            <a:avLst/>
            <a:gdLst/>
            <a:ahLst/>
            <a:cxnLst/>
            <a:rect l="l" t="t" r="r" b="b"/>
            <a:pathLst>
              <a:path w="9144000" h="5248909">
                <a:moveTo>
                  <a:pt x="0" y="5248655"/>
                </a:moveTo>
                <a:lnTo>
                  <a:pt x="9144000" y="5248655"/>
                </a:lnTo>
                <a:lnTo>
                  <a:pt x="9144000" y="0"/>
                </a:lnTo>
                <a:lnTo>
                  <a:pt x="0" y="0"/>
                </a:lnTo>
                <a:lnTo>
                  <a:pt x="0" y="524865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380" cy="1609725"/>
            <a:chOff x="0" y="0"/>
            <a:chExt cx="9144380" cy="16097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"/>
            </a:xfrm>
            <a:custGeom>
              <a:avLst/>
              <a:gdLst/>
              <a:ahLst/>
              <a:cxnLst/>
              <a:rect l="l" t="t" r="r" b="b"/>
              <a:pathLst>
                <a:path w="9144000" h="685800">
                  <a:moveTo>
                    <a:pt x="0" y="685800"/>
                  </a:moveTo>
                  <a:lnTo>
                    <a:pt x="9144000" y="685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5" y="685800"/>
              <a:ext cx="9138285" cy="923925"/>
            </a:xfrm>
            <a:custGeom>
              <a:avLst/>
              <a:gdLst/>
              <a:ahLst/>
              <a:cxnLst/>
              <a:rect l="l" t="t" r="r" b="b"/>
              <a:pathLst>
                <a:path w="9138285" h="923925">
                  <a:moveTo>
                    <a:pt x="9137904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9137904" y="923544"/>
                  </a:lnTo>
                  <a:lnTo>
                    <a:pt x="9137904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9200" y="722135"/>
            <a:ext cx="75438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Comic Sans MS"/>
                <a:cs typeface="Comic Sans MS"/>
              </a:rPr>
              <a:t>KS2</a:t>
            </a:r>
            <a:r>
              <a:rPr sz="5400" spc="-145" dirty="0">
                <a:latin typeface="Comic Sans MS"/>
                <a:cs typeface="Comic Sans MS"/>
              </a:rPr>
              <a:t> </a:t>
            </a:r>
            <a:r>
              <a:rPr sz="5400" dirty="0">
                <a:latin typeface="Comic Sans MS"/>
                <a:cs typeface="Comic Sans MS"/>
              </a:rPr>
              <a:t>SATS</a:t>
            </a:r>
            <a:r>
              <a:rPr sz="5400" spc="-125" dirty="0">
                <a:latin typeface="Comic Sans MS"/>
                <a:cs typeface="Comic Sans MS"/>
              </a:rPr>
              <a:t> </a:t>
            </a:r>
            <a:r>
              <a:rPr sz="5400" spc="-20" dirty="0">
                <a:latin typeface="Comic Sans MS"/>
                <a:cs typeface="Comic Sans MS"/>
              </a:rPr>
              <a:t>202</a:t>
            </a:r>
            <a:r>
              <a:rPr lang="en-GB" sz="5400" spc="-20" dirty="0">
                <a:latin typeface="Comic Sans MS"/>
                <a:cs typeface="Comic Sans MS"/>
              </a:rPr>
              <a:t>4/25</a:t>
            </a:r>
            <a:endParaRPr sz="5400" dirty="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46248" y="4213859"/>
            <a:ext cx="4064000" cy="2323465"/>
            <a:chOff x="2746248" y="4213859"/>
            <a:chExt cx="4064000" cy="232346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7540" y="4213859"/>
              <a:ext cx="3245358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5096" y="4579619"/>
              <a:ext cx="2599181" cy="6774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5140" y="5128259"/>
              <a:ext cx="3505962" cy="67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6248" y="5494019"/>
              <a:ext cx="4063746" cy="6774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1404" y="5859779"/>
              <a:ext cx="3766566" cy="67741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925317" y="4286250"/>
            <a:ext cx="359664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 marR="43497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St</a:t>
            </a:r>
            <a:r>
              <a:rPr sz="2400" b="1" spc="-4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James</a:t>
            </a:r>
            <a:r>
              <a:rPr sz="2400" b="1" spc="-30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Catholic </a:t>
            </a:r>
            <a:r>
              <a:rPr sz="2400" b="1" dirty="0">
                <a:latin typeface="Comic Sans MS"/>
                <a:cs typeface="Comic Sans MS"/>
              </a:rPr>
              <a:t>Primary </a:t>
            </a:r>
            <a:r>
              <a:rPr sz="2400" b="1" spc="-10" dirty="0">
                <a:latin typeface="Comic Sans MS"/>
                <a:cs typeface="Comic Sans MS"/>
              </a:rPr>
              <a:t>School</a:t>
            </a:r>
            <a:endParaRPr sz="2400">
              <a:latin typeface="Comic Sans MS"/>
              <a:cs typeface="Comic Sans MS"/>
            </a:endParaRPr>
          </a:p>
          <a:p>
            <a:pPr marL="12700" marR="5080" indent="3175" algn="ct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Comic Sans MS"/>
                <a:cs typeface="Comic Sans MS"/>
              </a:rPr>
              <a:t>Parents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and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teachers </a:t>
            </a:r>
            <a:r>
              <a:rPr sz="2400" dirty="0">
                <a:latin typeface="Comic Sans MS"/>
                <a:cs typeface="Comic Sans MS"/>
              </a:rPr>
              <a:t>working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together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for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the </a:t>
            </a:r>
            <a:r>
              <a:rPr sz="2400" dirty="0">
                <a:latin typeface="Comic Sans MS"/>
                <a:cs typeface="Comic Sans MS"/>
              </a:rPr>
              <a:t>benefit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children.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32859" y="2217420"/>
            <a:ext cx="1476756" cy="1632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7783" y="92964"/>
            <a:ext cx="5285740" cy="6373495"/>
            <a:chOff x="557783" y="92964"/>
            <a:chExt cx="5285740" cy="6373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783" y="92964"/>
              <a:ext cx="5285232" cy="27813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123" y="2808731"/>
              <a:ext cx="4582668" cy="36576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307582" y="641730"/>
            <a:ext cx="20320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Some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questions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will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ask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children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evaluate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1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they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have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read,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again</a:t>
            </a:r>
            <a:r>
              <a:rPr sz="1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using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text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back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up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their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answers.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5" y="515111"/>
            <a:ext cx="9138285" cy="1015365"/>
          </a:xfrm>
          <a:custGeom>
            <a:avLst/>
            <a:gdLst/>
            <a:ahLst/>
            <a:cxnLst/>
            <a:rect l="l" t="t" r="r" b="b"/>
            <a:pathLst>
              <a:path w="9138285" h="1015365">
                <a:moveTo>
                  <a:pt x="9137904" y="0"/>
                </a:moveTo>
                <a:lnTo>
                  <a:pt x="0" y="0"/>
                </a:lnTo>
                <a:lnTo>
                  <a:pt x="0" y="1014984"/>
                </a:lnTo>
                <a:lnTo>
                  <a:pt x="9137904" y="1014984"/>
                </a:lnTo>
                <a:lnTo>
                  <a:pt x="9137904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306832"/>
            <a:ext cx="7623352" cy="1244600"/>
          </a:xfrm>
          <a:prstGeom prst="rect">
            <a:avLst/>
          </a:prstGeom>
        </p:spPr>
        <p:txBody>
          <a:bodyPr vert="horz" wrap="square" lIns="0" tIns="312039" rIns="0" bIns="0" rtlCol="0">
            <a:spAutoFit/>
          </a:bodyPr>
          <a:lstStyle/>
          <a:p>
            <a:pPr marL="2049145">
              <a:lnSpc>
                <a:spcPct val="100000"/>
              </a:lnSpc>
              <a:spcBef>
                <a:spcPts val="100"/>
              </a:spcBef>
            </a:pPr>
            <a:r>
              <a:rPr lang="en-GB" sz="6000" dirty="0" err="1">
                <a:latin typeface="Comic Sans MS"/>
                <a:cs typeface="Comic Sans MS"/>
              </a:rPr>
              <a:t>SPaG</a:t>
            </a:r>
            <a:r>
              <a:rPr sz="6000" spc="-130" dirty="0">
                <a:latin typeface="Comic Sans MS"/>
                <a:cs typeface="Comic Sans MS"/>
              </a:rPr>
              <a:t> </a:t>
            </a:r>
            <a:r>
              <a:rPr sz="6000" spc="-20" dirty="0">
                <a:latin typeface="Comic Sans MS"/>
                <a:cs typeface="Comic Sans MS"/>
              </a:rPr>
              <a:t>202</a:t>
            </a:r>
            <a:r>
              <a:rPr lang="en-GB" sz="6000" spc="-20" dirty="0">
                <a:latin typeface="Comic Sans MS"/>
                <a:cs typeface="Comic Sans MS"/>
              </a:rPr>
              <a:t>4/25</a:t>
            </a:r>
            <a:endParaRPr sz="60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2133600"/>
            <a:ext cx="8229600" cy="55499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6034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204"/>
              </a:spcBef>
              <a:tabLst>
                <a:tab pos="1936114" algn="l"/>
              </a:tabLst>
            </a:pPr>
            <a:r>
              <a:rPr sz="3000" dirty="0">
                <a:latin typeface="Comic Sans MS"/>
                <a:cs typeface="Comic Sans MS"/>
              </a:rPr>
              <a:t>English</a:t>
            </a:r>
            <a:r>
              <a:rPr sz="3000" spc="-95" dirty="0">
                <a:latin typeface="Comic Sans MS"/>
                <a:cs typeface="Comic Sans MS"/>
              </a:rPr>
              <a:t> </a:t>
            </a:r>
            <a:r>
              <a:rPr sz="3000" spc="-50" dirty="0">
                <a:latin typeface="Comic Sans MS"/>
                <a:cs typeface="Comic Sans MS"/>
              </a:rPr>
              <a:t>-</a:t>
            </a:r>
            <a:r>
              <a:rPr sz="3000" dirty="0">
                <a:latin typeface="Comic Sans MS"/>
                <a:cs typeface="Comic Sans MS"/>
              </a:rPr>
              <a:t>	Grammar,</a:t>
            </a:r>
            <a:r>
              <a:rPr sz="3000" spc="-10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Punctuation</a:t>
            </a:r>
            <a:r>
              <a:rPr sz="3000" spc="-9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and</a:t>
            </a:r>
            <a:r>
              <a:rPr sz="3000" spc="-95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Spelling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768" y="3048000"/>
            <a:ext cx="2542540" cy="55499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sz="3000" dirty="0">
                <a:latin typeface="Comic Sans MS"/>
                <a:cs typeface="Comic Sans MS"/>
              </a:rPr>
              <a:t>PAPER</a:t>
            </a:r>
            <a:r>
              <a:rPr sz="3000" spc="-120" dirty="0">
                <a:latin typeface="Comic Sans MS"/>
                <a:cs typeface="Comic Sans MS"/>
              </a:rPr>
              <a:t> </a:t>
            </a:r>
            <a:r>
              <a:rPr sz="3000" spc="-50" dirty="0">
                <a:latin typeface="Comic Sans MS"/>
                <a:cs typeface="Comic Sans MS"/>
              </a:rPr>
              <a:t>1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4474464"/>
            <a:ext cx="2542540" cy="554990"/>
          </a:xfrm>
          <a:prstGeom prst="rect">
            <a:avLst/>
          </a:prstGeom>
          <a:solidFill>
            <a:srgbClr val="B8CDE4"/>
          </a:solidFill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z="3000" dirty="0">
                <a:latin typeface="Comic Sans MS"/>
                <a:cs typeface="Comic Sans MS"/>
              </a:rPr>
              <a:t>PAPER</a:t>
            </a:r>
            <a:r>
              <a:rPr sz="3000" spc="-105" dirty="0">
                <a:latin typeface="Comic Sans MS"/>
                <a:cs typeface="Comic Sans MS"/>
              </a:rPr>
              <a:t> </a:t>
            </a:r>
            <a:r>
              <a:rPr sz="3000" spc="-50" dirty="0">
                <a:latin typeface="Comic Sans MS"/>
                <a:cs typeface="Comic Sans MS"/>
              </a:rPr>
              <a:t>2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098" y="3066669"/>
            <a:ext cx="4758690" cy="2371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Comprises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40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 50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short-answer </a:t>
            </a:r>
            <a:r>
              <a:rPr sz="2400" dirty="0">
                <a:latin typeface="Comic Sans MS"/>
                <a:cs typeface="Comic Sans MS"/>
              </a:rPr>
              <a:t>questions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covering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grammar, </a:t>
            </a:r>
            <a:r>
              <a:rPr sz="2400" dirty="0">
                <a:latin typeface="Comic Sans MS"/>
                <a:cs typeface="Comic Sans MS"/>
              </a:rPr>
              <a:t>punctuation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and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vocabulary.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latin typeface="Comic Sans MS"/>
                <a:cs typeface="Comic Sans MS"/>
              </a:rPr>
              <a:t>A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spelling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test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with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20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questions.</a:t>
            </a:r>
            <a:endParaRPr sz="2400">
              <a:latin typeface="Comic Sans MS"/>
              <a:cs typeface="Comic Sans MS"/>
            </a:endParaRPr>
          </a:p>
          <a:p>
            <a:pPr marL="95250">
              <a:lnSpc>
                <a:spcPct val="100000"/>
              </a:lnSpc>
              <a:spcBef>
                <a:spcPts val="1914"/>
              </a:spcBef>
            </a:pPr>
            <a:r>
              <a:rPr sz="1800" i="1" dirty="0">
                <a:latin typeface="Comic Sans MS"/>
                <a:cs typeface="Comic Sans MS"/>
              </a:rPr>
              <a:t>(marked</a:t>
            </a:r>
            <a:r>
              <a:rPr sz="1800" i="1" spc="-75" dirty="0">
                <a:latin typeface="Comic Sans MS"/>
                <a:cs typeface="Comic Sans MS"/>
              </a:rPr>
              <a:t> </a:t>
            </a:r>
            <a:r>
              <a:rPr sz="1800" i="1" spc="-10" dirty="0">
                <a:latin typeface="Comic Sans MS"/>
                <a:cs typeface="Comic Sans MS"/>
              </a:rPr>
              <a:t>externally)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359" y="150876"/>
            <a:ext cx="8793480" cy="6308090"/>
            <a:chOff x="213359" y="150876"/>
            <a:chExt cx="8793480" cy="6308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88976"/>
              <a:ext cx="5041392" cy="61447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2409" y="169926"/>
              <a:ext cx="5080000" cy="6182995"/>
            </a:xfrm>
            <a:custGeom>
              <a:avLst/>
              <a:gdLst/>
              <a:ahLst/>
              <a:cxnLst/>
              <a:rect l="l" t="t" r="r" b="b"/>
              <a:pathLst>
                <a:path w="5080000" h="6182995">
                  <a:moveTo>
                    <a:pt x="0" y="6182868"/>
                  </a:moveTo>
                  <a:lnTo>
                    <a:pt x="5079492" y="6182868"/>
                  </a:lnTo>
                  <a:lnTo>
                    <a:pt x="5079492" y="0"/>
                  </a:lnTo>
                  <a:lnTo>
                    <a:pt x="0" y="0"/>
                  </a:lnTo>
                  <a:lnTo>
                    <a:pt x="0" y="6182868"/>
                  </a:lnTo>
                  <a:close/>
                </a:path>
              </a:pathLst>
            </a:custGeom>
            <a:ln w="38100">
              <a:solidFill>
                <a:srgbClr val="0307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8318" y="395097"/>
              <a:ext cx="4907775" cy="60328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52188" y="378967"/>
              <a:ext cx="4940300" cy="6065520"/>
            </a:xfrm>
            <a:custGeom>
              <a:avLst/>
              <a:gdLst/>
              <a:ahLst/>
              <a:cxnLst/>
              <a:rect l="l" t="t" r="r" b="b"/>
              <a:pathLst>
                <a:path w="4940300" h="6065520">
                  <a:moveTo>
                    <a:pt x="762253" y="0"/>
                  </a:moveTo>
                  <a:lnTo>
                    <a:pt x="4940045" y="580644"/>
                  </a:lnTo>
                  <a:lnTo>
                    <a:pt x="4177791" y="6065126"/>
                  </a:lnTo>
                  <a:lnTo>
                    <a:pt x="0" y="5484495"/>
                  </a:lnTo>
                  <a:lnTo>
                    <a:pt x="762253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30365" y="133858"/>
            <a:ext cx="1661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Sample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questions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5" y="685799"/>
            <a:ext cx="9138285" cy="1016635"/>
          </a:xfrm>
          <a:custGeom>
            <a:avLst/>
            <a:gdLst/>
            <a:ahLst/>
            <a:cxnLst/>
            <a:rect l="l" t="t" r="r" b="b"/>
            <a:pathLst>
              <a:path w="9138285" h="1016635">
                <a:moveTo>
                  <a:pt x="9137904" y="0"/>
                </a:moveTo>
                <a:lnTo>
                  <a:pt x="0" y="0"/>
                </a:lnTo>
                <a:lnTo>
                  <a:pt x="0" y="1016508"/>
                </a:lnTo>
                <a:lnTo>
                  <a:pt x="9137904" y="1016508"/>
                </a:lnTo>
                <a:lnTo>
                  <a:pt x="9137904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723898"/>
            <a:ext cx="745467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Comic Sans MS"/>
                <a:cs typeface="Comic Sans MS"/>
              </a:rPr>
              <a:t>WRITING</a:t>
            </a:r>
            <a:r>
              <a:rPr sz="6000" spc="-25" dirty="0">
                <a:latin typeface="Comic Sans MS"/>
                <a:cs typeface="Comic Sans MS"/>
              </a:rPr>
              <a:t> </a:t>
            </a:r>
            <a:r>
              <a:rPr sz="6000" spc="-20" dirty="0">
                <a:latin typeface="Comic Sans MS"/>
                <a:cs typeface="Comic Sans MS"/>
              </a:rPr>
              <a:t>202</a:t>
            </a:r>
            <a:r>
              <a:rPr lang="en-GB" sz="6000" spc="-20" dirty="0">
                <a:latin typeface="Comic Sans MS"/>
                <a:cs typeface="Comic Sans MS"/>
              </a:rPr>
              <a:t>4/25</a:t>
            </a:r>
            <a:endParaRPr sz="60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766" y="2380615"/>
            <a:ext cx="754570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latin typeface="Comic Sans MS"/>
                <a:cs typeface="Comic Sans MS"/>
              </a:rPr>
              <a:t>Teachers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will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assess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children’s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writing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composition. </a:t>
            </a:r>
            <a:r>
              <a:rPr sz="2400" dirty="0">
                <a:latin typeface="Comic Sans MS"/>
                <a:cs typeface="Comic Sans MS"/>
              </a:rPr>
              <a:t>children’s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results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for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English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writing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will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</a:t>
            </a:r>
            <a:r>
              <a:rPr sz="2400" spc="-50" dirty="0">
                <a:latin typeface="Comic Sans MS"/>
                <a:cs typeface="Comic Sans MS"/>
              </a:rPr>
              <a:t> a </a:t>
            </a:r>
            <a:r>
              <a:rPr sz="2400" dirty="0">
                <a:latin typeface="Comic Sans MS"/>
                <a:cs typeface="Comic Sans MS"/>
              </a:rPr>
              <a:t>judgement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their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work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across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Year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6.</a:t>
            </a:r>
            <a:endParaRPr sz="2400">
              <a:latin typeface="Comic Sans MS"/>
              <a:cs typeface="Comic Sans MS"/>
            </a:endParaRPr>
          </a:p>
          <a:p>
            <a:pPr marL="297180" marR="105410" indent="-285115" algn="just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latin typeface="Comic Sans MS"/>
                <a:cs typeface="Comic Sans MS"/>
              </a:rPr>
              <a:t>Children's</a:t>
            </a:r>
            <a:r>
              <a:rPr sz="2400" spc="-9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grammar,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punctuation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and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spelling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skills 	</a:t>
            </a:r>
            <a:r>
              <a:rPr sz="2400" dirty="0">
                <a:latin typeface="Comic Sans MS"/>
                <a:cs typeface="Comic Sans MS"/>
              </a:rPr>
              <a:t>will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assessed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as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part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their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writing,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but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their 	</a:t>
            </a:r>
            <a:r>
              <a:rPr sz="2400" dirty="0">
                <a:latin typeface="Comic Sans MS"/>
                <a:cs typeface="Comic Sans MS"/>
              </a:rPr>
              <a:t>creativity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and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writing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style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will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also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evaluated.</a:t>
            </a:r>
            <a:endParaRPr sz="2400">
              <a:latin typeface="Comic Sans MS"/>
              <a:cs typeface="Comic Sans MS"/>
            </a:endParaRPr>
          </a:p>
          <a:p>
            <a:pPr marL="299085" marR="17780" indent="-287020">
              <a:lnSpc>
                <a:spcPct val="100000"/>
              </a:lnSpc>
              <a:spcBef>
                <a:spcPts val="2885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latin typeface="Comic Sans MS"/>
                <a:cs typeface="Comic Sans MS"/>
              </a:rPr>
              <a:t>Schools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will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moderate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their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judgements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with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other </a:t>
            </a:r>
            <a:r>
              <a:rPr sz="2400" dirty="0">
                <a:latin typeface="Comic Sans MS"/>
                <a:cs typeface="Comic Sans MS"/>
              </a:rPr>
              <a:t>local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schools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and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may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moderated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by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their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Local </a:t>
            </a:r>
            <a:r>
              <a:rPr sz="2400" dirty="0">
                <a:latin typeface="Comic Sans MS"/>
                <a:cs typeface="Comic Sans MS"/>
              </a:rPr>
              <a:t>Authorities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too.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32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495" y="469519"/>
            <a:ext cx="74447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20030" algn="l"/>
              </a:tabLst>
            </a:pPr>
            <a:r>
              <a:rPr dirty="0">
                <a:latin typeface="Comic Sans MS"/>
                <a:cs typeface="Comic Sans MS"/>
              </a:rPr>
              <a:t>What</a:t>
            </a:r>
            <a:r>
              <a:rPr spc="-50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is</a:t>
            </a:r>
            <a:r>
              <a:rPr spc="-15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assessed</a:t>
            </a:r>
            <a:r>
              <a:rPr spc="-55" dirty="0">
                <a:latin typeface="Comic Sans MS"/>
                <a:cs typeface="Comic Sans MS"/>
              </a:rPr>
              <a:t> </a:t>
            </a:r>
            <a:r>
              <a:rPr spc="-25" dirty="0">
                <a:latin typeface="Comic Sans MS"/>
                <a:cs typeface="Comic Sans MS"/>
              </a:rPr>
              <a:t>in</a:t>
            </a:r>
            <a:r>
              <a:rPr dirty="0">
                <a:latin typeface="Comic Sans MS"/>
                <a:cs typeface="Comic Sans MS"/>
              </a:rPr>
              <a:t>	</a:t>
            </a:r>
            <a:r>
              <a:rPr spc="-10" dirty="0">
                <a:latin typeface="Comic Sans MS"/>
                <a:cs typeface="Comic Sans MS"/>
              </a:rPr>
              <a:t>writing?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381000"/>
            <a:ext cx="900683" cy="90068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3099816"/>
            <a:ext cx="9144000" cy="883919"/>
          </a:xfrm>
          <a:custGeom>
            <a:avLst/>
            <a:gdLst/>
            <a:ahLst/>
            <a:cxnLst/>
            <a:rect l="l" t="t" r="r" b="b"/>
            <a:pathLst>
              <a:path w="9144000" h="883920">
                <a:moveTo>
                  <a:pt x="9144000" y="0"/>
                </a:moveTo>
                <a:lnTo>
                  <a:pt x="0" y="0"/>
                </a:lnTo>
                <a:lnTo>
                  <a:pt x="0" y="883919"/>
                </a:lnTo>
                <a:lnTo>
                  <a:pt x="9144000" y="88391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406309"/>
            <a:ext cx="8343900" cy="25031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omic Sans MS"/>
                <a:cs typeface="Comic Sans MS"/>
              </a:rPr>
              <a:t>Composition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and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Effect</a:t>
            </a:r>
            <a:endParaRPr sz="20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omic Sans MS"/>
                <a:cs typeface="Comic Sans MS"/>
              </a:rPr>
              <a:t>Text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Organisation</a:t>
            </a:r>
            <a:endParaRPr sz="20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omic Sans MS"/>
                <a:cs typeface="Comic Sans MS"/>
              </a:rPr>
              <a:t>Sentence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structure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and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Punctuation</a:t>
            </a:r>
            <a:endParaRPr sz="20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omic Sans MS"/>
                <a:cs typeface="Comic Sans MS"/>
              </a:rPr>
              <a:t>Spelling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and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Handwriting</a:t>
            </a:r>
            <a:endParaRPr sz="2000">
              <a:latin typeface="Comic Sans MS"/>
              <a:cs typeface="Comic Sans MS"/>
            </a:endParaRPr>
          </a:p>
          <a:p>
            <a:pPr marL="1457960" marR="5080" indent="-1257935">
              <a:lnSpc>
                <a:spcPts val="3020"/>
              </a:lnSpc>
              <a:spcBef>
                <a:spcPts val="1980"/>
              </a:spcBef>
            </a:pPr>
            <a:r>
              <a:rPr sz="2800" dirty="0">
                <a:latin typeface="Comic Sans MS"/>
                <a:cs typeface="Comic Sans MS"/>
              </a:rPr>
              <a:t>Children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are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expected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be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able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write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using</a:t>
            </a:r>
            <a:r>
              <a:rPr sz="2800" spc="-50" dirty="0">
                <a:latin typeface="Comic Sans MS"/>
                <a:cs typeface="Comic Sans MS"/>
              </a:rPr>
              <a:t> a </a:t>
            </a:r>
            <a:r>
              <a:rPr sz="2800" dirty="0">
                <a:latin typeface="Comic Sans MS"/>
                <a:cs typeface="Comic Sans MS"/>
              </a:rPr>
              <a:t>range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different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genres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including: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35380" y="3983735"/>
            <a:ext cx="2774950" cy="2762250"/>
            <a:chOff x="1135380" y="3983735"/>
            <a:chExt cx="2774950" cy="27622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380" y="4107179"/>
              <a:ext cx="340613" cy="3543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7320" y="3983735"/>
              <a:ext cx="2492502" cy="5676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380" y="4472939"/>
              <a:ext cx="340613" cy="3543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7320" y="4349495"/>
              <a:ext cx="1506474" cy="567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380" y="4838699"/>
              <a:ext cx="340613" cy="3543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7320" y="4715255"/>
              <a:ext cx="2070354" cy="5676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380" y="5204459"/>
              <a:ext cx="340613" cy="3543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7320" y="5081015"/>
              <a:ext cx="1719833" cy="5676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380" y="5570219"/>
              <a:ext cx="340613" cy="3543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7320" y="5446775"/>
              <a:ext cx="1498854" cy="56769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380" y="5935979"/>
              <a:ext cx="340613" cy="3543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7320" y="5812535"/>
              <a:ext cx="1931670" cy="5676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380" y="6301739"/>
              <a:ext cx="340613" cy="35433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17320" y="6178300"/>
              <a:ext cx="2178558" cy="56769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222044" y="3980662"/>
            <a:ext cx="2521585" cy="25869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Clr>
                <a:srgbClr val="0000FF"/>
              </a:buClr>
              <a:buSzPct val="65000"/>
              <a:buFont typeface="Wingdings"/>
              <a:buChar char=""/>
              <a:tabLst>
                <a:tab pos="354965" algn="l"/>
              </a:tabLst>
            </a:pPr>
            <a:r>
              <a:rPr sz="2000" dirty="0">
                <a:latin typeface="Comic Sans MS"/>
                <a:cs typeface="Comic Sans MS"/>
              </a:rPr>
              <a:t>Newspaper</a:t>
            </a:r>
            <a:r>
              <a:rPr sz="2000" spc="-8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report</a:t>
            </a:r>
            <a:endParaRPr sz="20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484"/>
              </a:spcBef>
              <a:buClr>
                <a:srgbClr val="0000FF"/>
              </a:buClr>
              <a:buSzPct val="65000"/>
              <a:buFont typeface="Wingdings"/>
              <a:buChar char=""/>
              <a:tabLst>
                <a:tab pos="354965" algn="l"/>
              </a:tabLst>
            </a:pPr>
            <a:r>
              <a:rPr sz="2000" spc="-10" dirty="0">
                <a:latin typeface="Comic Sans MS"/>
                <a:cs typeface="Comic Sans MS"/>
              </a:rPr>
              <a:t>Biography</a:t>
            </a:r>
            <a:endParaRPr sz="20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SzPct val="65000"/>
              <a:buFont typeface="Wingdings"/>
              <a:buChar char=""/>
              <a:tabLst>
                <a:tab pos="354965" algn="l"/>
              </a:tabLst>
            </a:pPr>
            <a:r>
              <a:rPr sz="2000" spc="-10" dirty="0">
                <a:latin typeface="Comic Sans MS"/>
                <a:cs typeface="Comic Sans MS"/>
              </a:rPr>
              <a:t>Autobiography</a:t>
            </a:r>
            <a:endParaRPr sz="20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SzPct val="65000"/>
              <a:buFont typeface="Wingdings"/>
              <a:buChar char=""/>
              <a:tabLst>
                <a:tab pos="354965" algn="l"/>
              </a:tabLst>
            </a:pPr>
            <a:r>
              <a:rPr sz="2000" dirty="0">
                <a:latin typeface="Comic Sans MS"/>
                <a:cs typeface="Comic Sans MS"/>
              </a:rPr>
              <a:t>Diary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20" dirty="0">
                <a:latin typeface="Comic Sans MS"/>
                <a:cs typeface="Comic Sans MS"/>
              </a:rPr>
              <a:t>Entry</a:t>
            </a:r>
            <a:endParaRPr sz="20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SzPct val="65000"/>
              <a:buFont typeface="Wingdings"/>
              <a:buChar char=""/>
              <a:tabLst>
                <a:tab pos="354965" algn="l"/>
              </a:tabLst>
            </a:pPr>
            <a:r>
              <a:rPr sz="2000" spc="-10" dirty="0">
                <a:latin typeface="Comic Sans MS"/>
                <a:cs typeface="Comic Sans MS"/>
              </a:rPr>
              <a:t>Narrative</a:t>
            </a:r>
            <a:endParaRPr sz="20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SzPct val="65000"/>
              <a:buFont typeface="Wingdings"/>
              <a:buChar char=""/>
              <a:tabLst>
                <a:tab pos="354965" algn="l"/>
              </a:tabLst>
            </a:pPr>
            <a:r>
              <a:rPr sz="2000" dirty="0">
                <a:latin typeface="Comic Sans MS"/>
                <a:cs typeface="Comic Sans MS"/>
              </a:rPr>
              <a:t>Formal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letter</a:t>
            </a:r>
            <a:endParaRPr sz="20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SzPct val="65000"/>
              <a:buFont typeface="Wingdings"/>
              <a:buChar char=""/>
              <a:tabLst>
                <a:tab pos="354965" algn="l"/>
              </a:tabLst>
            </a:pPr>
            <a:r>
              <a:rPr sz="2000" dirty="0">
                <a:latin typeface="Comic Sans MS"/>
                <a:cs typeface="Comic Sans MS"/>
              </a:rPr>
              <a:t>Informal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letter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335779" y="3945635"/>
            <a:ext cx="2849245" cy="2762250"/>
            <a:chOff x="4335779" y="3945635"/>
            <a:chExt cx="2849245" cy="276225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779" y="4069079"/>
              <a:ext cx="340613" cy="3543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17719" y="3945635"/>
              <a:ext cx="1149858" cy="5676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779" y="4434839"/>
              <a:ext cx="340613" cy="35433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17719" y="4311395"/>
              <a:ext cx="1288541" cy="5676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779" y="4800599"/>
              <a:ext cx="340613" cy="3543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17719" y="4677155"/>
              <a:ext cx="2567178" cy="56769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779" y="5166359"/>
              <a:ext cx="340613" cy="3543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17719" y="5042915"/>
              <a:ext cx="1178814" cy="5676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779" y="5532119"/>
              <a:ext cx="340613" cy="3543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17719" y="5408675"/>
              <a:ext cx="1821942" cy="56769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779" y="5897879"/>
              <a:ext cx="340613" cy="35432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17719" y="5774435"/>
              <a:ext cx="1582674" cy="56769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779" y="6263639"/>
              <a:ext cx="340613" cy="35433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17719" y="6140195"/>
              <a:ext cx="1119377" cy="56769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4422775" y="3943320"/>
            <a:ext cx="2595880" cy="25863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sz="2000" spc="-10" dirty="0">
                <a:latin typeface="Comic Sans MS"/>
                <a:cs typeface="Comic Sans MS"/>
              </a:rPr>
              <a:t>Report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sz="2000" spc="-10" dirty="0">
                <a:latin typeface="Comic Sans MS"/>
                <a:cs typeface="Comic Sans MS"/>
              </a:rPr>
              <a:t>Recount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Clr>
                <a:srgbClr val="0000FF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sz="2000" dirty="0">
                <a:latin typeface="Comic Sans MS"/>
                <a:cs typeface="Comic Sans MS"/>
              </a:rPr>
              <a:t>Balanced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argument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sz="2000" spc="-10" dirty="0">
                <a:latin typeface="Comic Sans MS"/>
                <a:cs typeface="Comic Sans MS"/>
              </a:rPr>
              <a:t>Advert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sz="2000" spc="-10" dirty="0">
                <a:latin typeface="Comic Sans MS"/>
                <a:cs typeface="Comic Sans MS"/>
              </a:rPr>
              <a:t>Instructions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sz="2000" dirty="0">
                <a:latin typeface="Comic Sans MS"/>
                <a:cs typeface="Comic Sans MS"/>
              </a:rPr>
              <a:t>Play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script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sz="2000" spc="-10" dirty="0">
                <a:latin typeface="Comic Sans MS"/>
                <a:cs typeface="Comic Sans MS"/>
              </a:rPr>
              <a:t>Poetry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2526665">
              <a:lnSpc>
                <a:spcPct val="100000"/>
              </a:lnSpc>
              <a:spcBef>
                <a:spcPts val="105"/>
              </a:spcBef>
            </a:pPr>
            <a:r>
              <a:rPr spc="-105" dirty="0">
                <a:latin typeface="Calibri"/>
                <a:cs typeface="Calibri"/>
              </a:rPr>
              <a:t>SAT</a:t>
            </a:r>
            <a:r>
              <a:rPr spc="-1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SCALES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7844790" cy="33426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expected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standard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each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subject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100.</a:t>
            </a:r>
            <a:endParaRPr sz="3200">
              <a:latin typeface="Calibri"/>
              <a:cs typeface="Calibri"/>
            </a:endParaRPr>
          </a:p>
          <a:p>
            <a:pPr marL="355600" marR="953135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Your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child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will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receive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raw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score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60" dirty="0">
                <a:latin typeface="Calibri"/>
                <a:cs typeface="Calibri"/>
              </a:rPr>
              <a:t> a </a:t>
            </a:r>
            <a:r>
              <a:rPr sz="3200" spc="-10" dirty="0">
                <a:latin typeface="Calibri"/>
                <a:cs typeface="Calibri"/>
              </a:rPr>
              <a:t>standardised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score.</a:t>
            </a:r>
            <a:endParaRPr sz="3200">
              <a:latin typeface="Calibri"/>
              <a:cs typeface="Calibri"/>
            </a:endParaRPr>
          </a:p>
          <a:p>
            <a:pPr marL="355600" marR="220979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DFE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will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wait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until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pupils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taken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tests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before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setting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national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standard.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Lowest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score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80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highest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120.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43813"/>
            <a:ext cx="7616190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2022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expected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standard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(100)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mathematics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children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raw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score </a:t>
            </a:r>
            <a:r>
              <a:rPr sz="2800" dirty="0">
                <a:latin typeface="Calibri"/>
                <a:cs typeface="Calibri"/>
              </a:rPr>
              <a:t>58 out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120.</a:t>
            </a:r>
            <a:endParaRPr sz="2800" dirty="0">
              <a:latin typeface="Calibri"/>
              <a:cs typeface="Calibri"/>
            </a:endParaRPr>
          </a:p>
          <a:p>
            <a:pPr marL="12700" marR="410209">
              <a:lnSpc>
                <a:spcPct val="100000"/>
              </a:lnSpc>
              <a:spcBef>
                <a:spcPts val="3360"/>
              </a:spcBef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2022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expected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standard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(100)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reading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children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29 out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50.</a:t>
            </a:r>
            <a:endParaRPr sz="2800" dirty="0">
              <a:latin typeface="Calibri"/>
              <a:cs typeface="Calibri"/>
            </a:endParaRPr>
          </a:p>
          <a:p>
            <a:pPr marL="12700" marR="285750">
              <a:lnSpc>
                <a:spcPct val="100000"/>
              </a:lnSpc>
              <a:spcBef>
                <a:spcPts val="3369"/>
              </a:spcBef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2022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expected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standard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(100)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GPS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children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35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70.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60"/>
              </a:spcBef>
            </a:pPr>
            <a:r>
              <a:rPr sz="2800" dirty="0">
                <a:latin typeface="Calibri"/>
                <a:cs typeface="Calibri"/>
              </a:rPr>
              <a:t>These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thresholds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change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year.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540765"/>
            <a:ext cx="8065770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2022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greater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depth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standard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(110)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mathematics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test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children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had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a </a:t>
            </a:r>
            <a:r>
              <a:rPr sz="3200" dirty="0">
                <a:latin typeface="Calibri"/>
                <a:cs typeface="Calibri"/>
              </a:rPr>
              <a:t>raw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score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96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120.</a:t>
            </a:r>
            <a:endParaRPr sz="3200">
              <a:latin typeface="Calibri"/>
              <a:cs typeface="Calibri"/>
            </a:endParaRPr>
          </a:p>
          <a:p>
            <a:pPr marL="12700" marR="193040" algn="just">
              <a:lnSpc>
                <a:spcPct val="100000"/>
              </a:lnSpc>
              <a:spcBef>
                <a:spcPts val="3840"/>
              </a:spcBef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2022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greater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depth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standard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(110)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reading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test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children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had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raw </a:t>
            </a:r>
            <a:r>
              <a:rPr sz="3200" dirty="0">
                <a:latin typeface="Calibri"/>
                <a:cs typeface="Calibri"/>
              </a:rPr>
              <a:t>score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41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50.</a:t>
            </a:r>
            <a:endParaRPr sz="3200">
              <a:latin typeface="Calibri"/>
              <a:cs typeface="Calibri"/>
            </a:endParaRPr>
          </a:p>
          <a:p>
            <a:pPr marL="12700" marR="243204" algn="just">
              <a:lnSpc>
                <a:spcPct val="100000"/>
              </a:lnSpc>
              <a:spcBef>
                <a:spcPts val="3845"/>
              </a:spcBef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2022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greater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depth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standard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(110)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GPS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children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raw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score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55 </a:t>
            </a:r>
            <a:r>
              <a:rPr sz="3200" dirty="0">
                <a:latin typeface="Calibri"/>
                <a:cs typeface="Calibri"/>
              </a:rPr>
              <a:t>out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70.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4112"/>
            <a:ext cx="9144000" cy="15019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629" y="303021"/>
            <a:ext cx="83115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Comic Sans MS"/>
                <a:cs typeface="Comic Sans MS"/>
              </a:rPr>
              <a:t>WHEN</a:t>
            </a:r>
            <a:r>
              <a:rPr sz="5400" spc="-125" dirty="0">
                <a:latin typeface="Comic Sans MS"/>
                <a:cs typeface="Comic Sans MS"/>
              </a:rPr>
              <a:t> </a:t>
            </a:r>
            <a:r>
              <a:rPr sz="5400" dirty="0">
                <a:latin typeface="Comic Sans MS"/>
                <a:cs typeface="Comic Sans MS"/>
              </a:rPr>
              <a:t>ARE</a:t>
            </a:r>
            <a:r>
              <a:rPr sz="5400" spc="-105" dirty="0">
                <a:latin typeface="Comic Sans MS"/>
                <a:cs typeface="Comic Sans MS"/>
              </a:rPr>
              <a:t> </a:t>
            </a:r>
            <a:r>
              <a:rPr sz="5400" dirty="0">
                <a:latin typeface="Comic Sans MS"/>
                <a:cs typeface="Comic Sans MS"/>
              </a:rPr>
              <a:t>THE</a:t>
            </a:r>
            <a:r>
              <a:rPr sz="5400" spc="-105" dirty="0">
                <a:latin typeface="Comic Sans MS"/>
                <a:cs typeface="Comic Sans MS"/>
              </a:rPr>
              <a:t> </a:t>
            </a:r>
            <a:r>
              <a:rPr sz="5400" spc="-10" dirty="0">
                <a:latin typeface="Comic Sans MS"/>
                <a:cs typeface="Comic Sans MS"/>
              </a:rPr>
              <a:t>TESTS?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882" y="1471565"/>
            <a:ext cx="467995" cy="2825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1600" b="1" spc="-20" dirty="0">
                <a:latin typeface="Comic Sans MS"/>
                <a:cs typeface="Comic Sans MS"/>
              </a:rPr>
              <a:t>Date</a:t>
            </a:r>
            <a:endParaRPr sz="1600">
              <a:latin typeface="Comic Sans MS"/>
              <a:cs typeface="Comic Sans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07480"/>
              </p:ext>
            </p:extLst>
          </p:nvPr>
        </p:nvGraphicFramePr>
        <p:xfrm>
          <a:off x="258825" y="1319530"/>
          <a:ext cx="8458834" cy="4914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4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545">
                <a:tc gridSpan="3"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All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KS2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SATs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will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be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held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week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beginning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GB" sz="2000" dirty="0">
                          <a:latin typeface="Comic Sans MS"/>
                          <a:cs typeface="Comic Sans MS"/>
                        </a:rPr>
                        <a:t>12</a:t>
                      </a:r>
                      <a:r>
                        <a:rPr lang="en-GB" sz="2000" baseline="30000" dirty="0">
                          <a:latin typeface="Comic Sans MS"/>
                          <a:cs typeface="Comic Sans MS"/>
                        </a:rPr>
                        <a:t>th</a:t>
                      </a:r>
                      <a:r>
                        <a:rPr lang="en-GB" sz="2000" dirty="0">
                          <a:latin typeface="Comic Sans MS"/>
                          <a:cs typeface="Comic Sans MS"/>
                        </a:rPr>
                        <a:t> May 2025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omic Sans MS"/>
                          <a:cs typeface="Comic Sans MS"/>
                        </a:rPr>
                        <a:t>Monday</a:t>
                      </a:r>
                      <a:r>
                        <a:rPr sz="16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b="1" dirty="0">
                          <a:latin typeface="Comic Sans MS"/>
                          <a:cs typeface="Comic Sans MS"/>
                        </a:rPr>
                        <a:t>8</a:t>
                      </a:r>
                      <a:r>
                        <a:rPr sz="1575" b="1" baseline="26455" dirty="0">
                          <a:latin typeface="Comic Sans MS"/>
                          <a:cs typeface="Comic Sans MS"/>
                        </a:rPr>
                        <a:t>th</a:t>
                      </a:r>
                      <a:r>
                        <a:rPr sz="1575" b="1" spc="284" baseline="264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b="1" spc="-25" dirty="0">
                          <a:latin typeface="Comic Sans MS"/>
                          <a:cs typeface="Comic Sans MS"/>
                        </a:rPr>
                        <a:t>May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Grammar,</a:t>
                      </a:r>
                      <a:r>
                        <a:rPr sz="16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Punctuation</a:t>
                      </a:r>
                      <a:r>
                        <a:rPr sz="16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600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Spelling</a:t>
                      </a:r>
                      <a:r>
                        <a:rPr sz="16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Paper</a:t>
                      </a:r>
                      <a:r>
                        <a:rPr sz="1600" spc="-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1:</a:t>
                      </a:r>
                      <a:r>
                        <a:rPr sz="1600" spc="-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questions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Grammar,</a:t>
                      </a:r>
                      <a:r>
                        <a:rPr sz="16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Punctuation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600" spc="-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Spelling</a:t>
                      </a:r>
                      <a:r>
                        <a:rPr sz="16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Paper</a:t>
                      </a:r>
                      <a:r>
                        <a:rPr sz="16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2:</a:t>
                      </a:r>
                      <a:r>
                        <a:rPr sz="1600" spc="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spelling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omic Sans MS"/>
                          <a:cs typeface="Comic Sans MS"/>
                        </a:rPr>
                        <a:t>Tuesday</a:t>
                      </a:r>
                      <a:r>
                        <a:rPr sz="1600" b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b="1" dirty="0">
                          <a:latin typeface="Comic Sans MS"/>
                          <a:cs typeface="Comic Sans MS"/>
                        </a:rPr>
                        <a:t>9th</a:t>
                      </a:r>
                      <a:r>
                        <a:rPr sz="1600" b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b="1" spc="-25" dirty="0">
                          <a:latin typeface="Comic Sans MS"/>
                          <a:cs typeface="Comic Sans MS"/>
                        </a:rPr>
                        <a:t>May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omic Sans MS"/>
                          <a:cs typeface="Comic Sans MS"/>
                        </a:rPr>
                        <a:t>Reading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75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Comic Sans MS"/>
                          <a:cs typeface="Comic Sans MS"/>
                        </a:rPr>
                        <a:t>Wednesday</a:t>
                      </a:r>
                      <a:r>
                        <a:rPr sz="1600" b="1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b="1" dirty="0">
                          <a:latin typeface="Comic Sans MS"/>
                          <a:cs typeface="Comic Sans MS"/>
                        </a:rPr>
                        <a:t>10th</a:t>
                      </a:r>
                      <a:r>
                        <a:rPr sz="1600" b="1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b="1" spc="-25" dirty="0">
                          <a:latin typeface="Comic Sans MS"/>
                          <a:cs typeface="Comic Sans MS"/>
                        </a:rPr>
                        <a:t>May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Mathematics</a:t>
                      </a:r>
                      <a:r>
                        <a:rPr sz="16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Paper</a:t>
                      </a:r>
                      <a:r>
                        <a:rPr sz="1600" spc="-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1:</a:t>
                      </a:r>
                      <a:r>
                        <a:rPr sz="1600" spc="-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Arithmetic.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90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Paper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2:</a:t>
                      </a:r>
                      <a:r>
                        <a:rPr sz="16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Reasoning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2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omic Sans MS"/>
                          <a:cs typeface="Comic Sans MS"/>
                        </a:rPr>
                        <a:t>Thursday</a:t>
                      </a:r>
                      <a:r>
                        <a:rPr sz="16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b="1" dirty="0">
                          <a:latin typeface="Comic Sans MS"/>
                          <a:cs typeface="Comic Sans MS"/>
                        </a:rPr>
                        <a:t>11th</a:t>
                      </a:r>
                      <a:r>
                        <a:rPr sz="1600" b="1" spc="-25" dirty="0">
                          <a:latin typeface="Comic Sans MS"/>
                          <a:cs typeface="Comic Sans MS"/>
                        </a:rPr>
                        <a:t> May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Mathematics</a:t>
                      </a:r>
                      <a:r>
                        <a:rPr sz="16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Paper</a:t>
                      </a:r>
                      <a:r>
                        <a:rPr sz="16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3:</a:t>
                      </a:r>
                      <a:r>
                        <a:rPr sz="1600" spc="-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Reasoning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064" y="1359230"/>
            <a:ext cx="8667115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778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Some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support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can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given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children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who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are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on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SEND </a:t>
            </a:r>
            <a:r>
              <a:rPr sz="2400" dirty="0">
                <a:latin typeface="Comic Sans MS"/>
                <a:cs typeface="Comic Sans MS"/>
              </a:rPr>
              <a:t>register.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For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example,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some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pupils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may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given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extra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time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complete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tests.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Comic Sans MS"/>
                <a:cs typeface="Comic Sans MS"/>
              </a:rPr>
              <a:t>An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adult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can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help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child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read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instructions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on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reading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2400" spc="-10" dirty="0">
                <a:latin typeface="Comic Sans MS"/>
                <a:cs typeface="Comic Sans MS"/>
              </a:rPr>
              <a:t>test.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Comic Sans MS"/>
                <a:cs typeface="Comic Sans MS"/>
              </a:rPr>
              <a:t>An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adult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can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read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questions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on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grammar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and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maths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test.</a:t>
            </a:r>
            <a:endParaRPr sz="2400">
              <a:latin typeface="Comic Sans MS"/>
              <a:cs typeface="Comic Sans MS"/>
            </a:endParaRPr>
          </a:p>
          <a:p>
            <a:pPr marL="70485" marR="66040" algn="ctr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Comic Sans MS"/>
                <a:cs typeface="Comic Sans MS"/>
              </a:rPr>
              <a:t>Children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with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visual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impairment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can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have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enlarged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or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brailed </a:t>
            </a:r>
            <a:r>
              <a:rPr sz="2400" dirty="0">
                <a:latin typeface="Comic Sans MS"/>
                <a:cs typeface="Comic Sans MS"/>
              </a:rPr>
              <a:t>copies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test.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Comic Sans MS"/>
                <a:cs typeface="Comic Sans MS"/>
              </a:rPr>
              <a:t>Children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who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do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not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have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English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as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first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language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can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have</a:t>
            </a:r>
            <a:endParaRPr sz="2400">
              <a:latin typeface="Comic Sans MS"/>
              <a:cs typeface="Comic Sans MS"/>
            </a:endParaRPr>
          </a:p>
          <a:p>
            <a:pPr marL="1270" algn="ctr">
              <a:lnSpc>
                <a:spcPct val="100000"/>
              </a:lnSpc>
            </a:pPr>
            <a:r>
              <a:rPr sz="2400" dirty="0">
                <a:latin typeface="Comic Sans MS"/>
                <a:cs typeface="Comic Sans MS"/>
              </a:rPr>
              <a:t>a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translator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for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maths.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93547"/>
            <a:ext cx="9138285" cy="1229360"/>
            <a:chOff x="0" y="193547"/>
            <a:chExt cx="9138285" cy="1229360"/>
          </a:xfrm>
        </p:grpSpPr>
        <p:sp>
          <p:nvSpPr>
            <p:cNvPr id="4" name="object 4"/>
            <p:cNvSpPr/>
            <p:nvPr/>
          </p:nvSpPr>
          <p:spPr>
            <a:xfrm>
              <a:off x="0" y="326135"/>
              <a:ext cx="9138285" cy="769620"/>
            </a:xfrm>
            <a:custGeom>
              <a:avLst/>
              <a:gdLst/>
              <a:ahLst/>
              <a:cxnLst/>
              <a:rect l="l" t="t" r="r" b="b"/>
              <a:pathLst>
                <a:path w="9138285" h="769619">
                  <a:moveTo>
                    <a:pt x="9137904" y="0"/>
                  </a:moveTo>
                  <a:lnTo>
                    <a:pt x="0" y="0"/>
                  </a:lnTo>
                  <a:lnTo>
                    <a:pt x="0" y="769620"/>
                  </a:lnTo>
                  <a:lnTo>
                    <a:pt x="9137904" y="769620"/>
                  </a:lnTo>
                  <a:lnTo>
                    <a:pt x="9137904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0523" y="193547"/>
              <a:ext cx="2311146" cy="12291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63517" y="329260"/>
            <a:ext cx="1610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latin typeface="Comic Sans MS"/>
                <a:cs typeface="Comic Sans MS"/>
              </a:rPr>
              <a:t>SEND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9344"/>
            <a:ext cx="9144000" cy="5248910"/>
          </a:xfrm>
          <a:custGeom>
            <a:avLst/>
            <a:gdLst/>
            <a:ahLst/>
            <a:cxnLst/>
            <a:rect l="l" t="t" r="r" b="b"/>
            <a:pathLst>
              <a:path w="9144000" h="5248909">
                <a:moveTo>
                  <a:pt x="0" y="5248655"/>
                </a:moveTo>
                <a:lnTo>
                  <a:pt x="9144000" y="5248655"/>
                </a:lnTo>
                <a:lnTo>
                  <a:pt x="9144000" y="0"/>
                </a:lnTo>
                <a:lnTo>
                  <a:pt x="0" y="0"/>
                </a:lnTo>
                <a:lnTo>
                  <a:pt x="0" y="524865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2017395"/>
            <a:chOff x="0" y="0"/>
            <a:chExt cx="9144000" cy="201739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"/>
            </a:xfrm>
            <a:custGeom>
              <a:avLst/>
              <a:gdLst/>
              <a:ahLst/>
              <a:cxnLst/>
              <a:rect l="l" t="t" r="r" b="b"/>
              <a:pathLst>
                <a:path w="9144000" h="685800">
                  <a:moveTo>
                    <a:pt x="0" y="685800"/>
                  </a:moveTo>
                  <a:lnTo>
                    <a:pt x="9144000" y="685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5" y="685800"/>
              <a:ext cx="9138285" cy="923925"/>
            </a:xfrm>
            <a:custGeom>
              <a:avLst/>
              <a:gdLst/>
              <a:ahLst/>
              <a:cxnLst/>
              <a:rect l="l" t="t" r="r" b="b"/>
              <a:pathLst>
                <a:path w="9138285" h="923925">
                  <a:moveTo>
                    <a:pt x="9137904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9137904" y="923544"/>
                  </a:lnTo>
                  <a:lnTo>
                    <a:pt x="9137904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59" y="515112"/>
              <a:ext cx="8155685" cy="150190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27303" y="683717"/>
            <a:ext cx="72961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Comic Sans MS"/>
                <a:cs typeface="Comic Sans MS"/>
              </a:rPr>
              <a:t>How</a:t>
            </a:r>
            <a:r>
              <a:rPr sz="5400" spc="-90" dirty="0">
                <a:latin typeface="Comic Sans MS"/>
                <a:cs typeface="Comic Sans MS"/>
              </a:rPr>
              <a:t> </a:t>
            </a:r>
            <a:r>
              <a:rPr sz="5400" dirty="0">
                <a:latin typeface="Comic Sans MS"/>
                <a:cs typeface="Comic Sans MS"/>
              </a:rPr>
              <a:t>are</a:t>
            </a:r>
            <a:r>
              <a:rPr sz="5400" spc="-90" dirty="0">
                <a:latin typeface="Comic Sans MS"/>
                <a:cs typeface="Comic Sans MS"/>
              </a:rPr>
              <a:t> </a:t>
            </a:r>
            <a:r>
              <a:rPr sz="5400" dirty="0">
                <a:latin typeface="Comic Sans MS"/>
                <a:cs typeface="Comic Sans MS"/>
              </a:rPr>
              <a:t>we</a:t>
            </a:r>
            <a:r>
              <a:rPr sz="5400" spc="-90" dirty="0">
                <a:latin typeface="Comic Sans MS"/>
                <a:cs typeface="Comic Sans MS"/>
              </a:rPr>
              <a:t> </a:t>
            </a:r>
            <a:r>
              <a:rPr sz="5400" spc="-10" dirty="0">
                <a:latin typeface="Comic Sans MS"/>
                <a:cs typeface="Comic Sans MS"/>
              </a:rPr>
              <a:t>preparing?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8194" y="1657857"/>
            <a:ext cx="7375650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80772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Comic Sans MS"/>
                <a:cs typeface="Comic Sans MS"/>
              </a:rPr>
              <a:t>Focused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lessons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ensuring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that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all </a:t>
            </a:r>
            <a:r>
              <a:rPr sz="2800" dirty="0">
                <a:latin typeface="Comic Sans MS"/>
                <a:cs typeface="Comic Sans MS"/>
              </a:rPr>
              <a:t>content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Y6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curriculum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is </a:t>
            </a:r>
            <a:r>
              <a:rPr sz="2800" spc="-10" dirty="0">
                <a:latin typeface="Comic Sans MS"/>
                <a:cs typeface="Comic Sans MS"/>
              </a:rPr>
              <a:t>covered.</a:t>
            </a:r>
            <a:endParaRPr sz="2800" dirty="0">
              <a:latin typeface="Comic Sans MS"/>
              <a:cs typeface="Comic Sans MS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Comic Sans MS"/>
                <a:cs typeface="Comic Sans MS"/>
              </a:rPr>
              <a:t>Intervention</a:t>
            </a:r>
            <a:r>
              <a:rPr sz="2800" spc="-12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sessions</a:t>
            </a:r>
            <a:r>
              <a:rPr sz="2800" spc="-1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for</a:t>
            </a:r>
            <a:r>
              <a:rPr sz="2800" spc="-13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children</a:t>
            </a:r>
            <a:r>
              <a:rPr sz="2800" spc="-13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who </a:t>
            </a:r>
            <a:r>
              <a:rPr sz="2800" dirty="0">
                <a:latin typeface="Comic Sans MS"/>
                <a:cs typeface="Comic Sans MS"/>
              </a:rPr>
              <a:t>require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extra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support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or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extension.</a:t>
            </a:r>
            <a:endParaRPr sz="2800" dirty="0">
              <a:latin typeface="Comic Sans MS"/>
              <a:cs typeface="Comic Sans MS"/>
            </a:endParaRPr>
          </a:p>
          <a:p>
            <a:pPr marL="405765" indent="-3930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05765" algn="l"/>
              </a:tabLst>
            </a:pPr>
            <a:r>
              <a:rPr sz="2800" dirty="0">
                <a:latin typeface="Comic Sans MS"/>
                <a:cs typeface="Comic Sans MS"/>
              </a:rPr>
              <a:t>Booster</a:t>
            </a:r>
            <a:r>
              <a:rPr sz="2800" spc="-10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sessions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after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school.</a:t>
            </a:r>
            <a:endParaRPr sz="2800" dirty="0">
              <a:latin typeface="Comic Sans MS"/>
              <a:cs typeface="Comic Sans MS"/>
            </a:endParaRPr>
          </a:p>
          <a:p>
            <a:pPr marL="405765" indent="-393065">
              <a:lnSpc>
                <a:spcPct val="100000"/>
              </a:lnSpc>
              <a:buFont typeface="Arial MT"/>
              <a:buChar char="•"/>
              <a:tabLst>
                <a:tab pos="405765" algn="l"/>
              </a:tabLst>
            </a:pPr>
            <a:r>
              <a:rPr lang="en-GB" sz="2800" dirty="0">
                <a:latin typeface="Comic Sans MS"/>
                <a:cs typeface="Comic Sans MS"/>
              </a:rPr>
              <a:t>Encouraging the use of SATs Boot Camp</a:t>
            </a:r>
            <a:endParaRPr sz="2800" dirty="0">
              <a:latin typeface="Comic Sans MS"/>
              <a:cs typeface="Comic Sans MS"/>
            </a:endParaRPr>
          </a:p>
          <a:p>
            <a:pPr marL="405765" indent="-393065">
              <a:lnSpc>
                <a:spcPct val="100000"/>
              </a:lnSpc>
              <a:buFont typeface="Arial MT"/>
              <a:buChar char="•"/>
              <a:tabLst>
                <a:tab pos="405765" algn="l"/>
              </a:tabLst>
            </a:pPr>
            <a:r>
              <a:rPr sz="2800" dirty="0">
                <a:latin typeface="Comic Sans MS"/>
                <a:cs typeface="Comic Sans MS"/>
              </a:rPr>
              <a:t>Familiarisation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114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SATS</a:t>
            </a:r>
            <a:r>
              <a:rPr sz="2800" spc="-1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questions.</a:t>
            </a:r>
            <a:endParaRPr sz="2800" dirty="0">
              <a:latin typeface="Comic Sans MS"/>
              <a:cs typeface="Comic Sans MS"/>
            </a:endParaRPr>
          </a:p>
          <a:p>
            <a:pPr marL="469900" marR="185801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Comic Sans MS"/>
                <a:cs typeface="Comic Sans MS"/>
              </a:rPr>
              <a:t>Regular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target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setting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and </a:t>
            </a:r>
            <a:r>
              <a:rPr sz="2800" spc="-10" dirty="0">
                <a:latin typeface="Comic Sans MS"/>
                <a:cs typeface="Comic Sans MS"/>
              </a:rPr>
              <a:t>monitoring.</a:t>
            </a:r>
            <a:endParaRPr sz="2800" dirty="0">
              <a:latin typeface="Comic Sans MS"/>
              <a:cs typeface="Comic Sans MS"/>
            </a:endParaRPr>
          </a:p>
          <a:p>
            <a:pPr marL="469900" marR="645795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Comic Sans MS"/>
                <a:cs typeface="Comic Sans MS"/>
              </a:rPr>
              <a:t>Support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mental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health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and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well </a:t>
            </a:r>
            <a:r>
              <a:rPr sz="2800" spc="-10" dirty="0">
                <a:latin typeface="Comic Sans MS"/>
                <a:cs typeface="Comic Sans MS"/>
              </a:rPr>
              <a:t>being.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2251"/>
            <a:ext cx="9144000" cy="16680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890" y="680669"/>
            <a:ext cx="82657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Comic Sans MS"/>
                <a:cs typeface="Comic Sans MS"/>
              </a:rPr>
              <a:t>REPORTING </a:t>
            </a:r>
            <a:r>
              <a:rPr sz="6000" spc="-10" dirty="0">
                <a:latin typeface="Comic Sans MS"/>
                <a:cs typeface="Comic Sans MS"/>
              </a:rPr>
              <a:t>RESULTS</a:t>
            </a:r>
            <a:endParaRPr sz="6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241" y="1847215"/>
            <a:ext cx="7884159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omic Sans MS"/>
                <a:cs typeface="Comic Sans MS"/>
              </a:rPr>
              <a:t>Children’s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progress,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as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well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as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their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achievement,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will </a:t>
            </a:r>
            <a:r>
              <a:rPr sz="2400" dirty="0">
                <a:latin typeface="Comic Sans MS"/>
                <a:cs typeface="Comic Sans MS"/>
              </a:rPr>
              <a:t>be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measured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and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reported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on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in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school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performance tables.</a:t>
            </a:r>
            <a:endParaRPr sz="2400">
              <a:latin typeface="Comic Sans MS"/>
              <a:cs typeface="Comic Sans MS"/>
            </a:endParaRPr>
          </a:p>
          <a:p>
            <a:pPr marL="355600" marR="116839" indent="-342900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omic Sans MS"/>
                <a:cs typeface="Comic Sans MS"/>
              </a:rPr>
              <a:t>Teacher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assessments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will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passed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on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secondary </a:t>
            </a:r>
            <a:r>
              <a:rPr sz="2400" dirty="0">
                <a:latin typeface="Comic Sans MS"/>
                <a:cs typeface="Comic Sans MS"/>
              </a:rPr>
              <a:t>schools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so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they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can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used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in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planning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for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Year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7 </a:t>
            </a:r>
            <a:r>
              <a:rPr sz="2400" spc="-10" dirty="0">
                <a:latin typeface="Comic Sans MS"/>
                <a:cs typeface="Comic Sans MS"/>
              </a:rPr>
              <a:t>teaching.</a:t>
            </a:r>
            <a:endParaRPr sz="24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144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results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will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emailed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school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mid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July.</a:t>
            </a:r>
            <a:endParaRPr sz="240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omic Sans MS"/>
                <a:cs typeface="Comic Sans MS"/>
              </a:rPr>
              <a:t>Results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will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given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children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in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their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end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year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omic Sans MS"/>
                <a:cs typeface="Comic Sans MS"/>
              </a:rPr>
              <a:t>report.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905000"/>
            <a:ext cx="8418830" cy="3942233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354965" algn="l"/>
              </a:tabLst>
            </a:pPr>
            <a:r>
              <a:rPr lang="en-GB" sz="2400" dirty="0">
                <a:latin typeface="Comic Sans MS"/>
                <a:cs typeface="Comic Sans MS"/>
              </a:rPr>
              <a:t>Learning spellings.</a:t>
            </a:r>
            <a:endParaRPr sz="2400" dirty="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201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omic Sans MS"/>
                <a:cs typeface="Comic Sans MS"/>
              </a:rPr>
              <a:t>Encourage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completion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homework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on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SATs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Bootcamp </a:t>
            </a:r>
            <a:r>
              <a:rPr sz="2400" dirty="0">
                <a:latin typeface="Comic Sans MS"/>
                <a:cs typeface="Comic Sans MS"/>
              </a:rPr>
              <a:t>and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support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targets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that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have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been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discussed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at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Parents Evenings.</a:t>
            </a:r>
            <a:endParaRPr sz="2400" dirty="0">
              <a:latin typeface="Comic Sans MS"/>
              <a:cs typeface="Comic Sans MS"/>
            </a:endParaRPr>
          </a:p>
          <a:p>
            <a:pPr marL="355600" marR="307975" indent="-342900">
              <a:lnSpc>
                <a:spcPct val="12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omic Sans MS"/>
                <a:cs typeface="Comic Sans MS"/>
              </a:rPr>
              <a:t>Encourage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regular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reading.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endParaRPr lang="en-GB" sz="2400" spc="-45" dirty="0">
              <a:latin typeface="Comic Sans MS"/>
              <a:cs typeface="Comic Sans MS"/>
            </a:endParaRPr>
          </a:p>
          <a:p>
            <a:pPr marL="355600" marR="307975" indent="-342900">
              <a:lnSpc>
                <a:spcPct val="12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omic Sans MS"/>
                <a:cs typeface="Comic Sans MS"/>
              </a:rPr>
              <a:t>Use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interactive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programs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provided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by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school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such</a:t>
            </a:r>
            <a:r>
              <a:rPr sz="2400" spc="-25" dirty="0">
                <a:latin typeface="Comic Sans MS"/>
                <a:cs typeface="Comic Sans MS"/>
              </a:rPr>
              <a:t> as </a:t>
            </a:r>
            <a:r>
              <a:rPr sz="2400" dirty="0">
                <a:latin typeface="Comic Sans MS"/>
                <a:cs typeface="Comic Sans MS"/>
              </a:rPr>
              <a:t>Times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Tables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Rock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Stars</a:t>
            </a:r>
            <a:r>
              <a:rPr lang="en-GB" sz="240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and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SATS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Boot </a:t>
            </a:r>
            <a:r>
              <a:rPr sz="2400" spc="-10" dirty="0">
                <a:latin typeface="Comic Sans MS"/>
                <a:cs typeface="Comic Sans MS"/>
              </a:rPr>
              <a:t>Camp.</a:t>
            </a:r>
            <a:endParaRPr sz="2400" dirty="0">
              <a:latin typeface="Comic Sans MS"/>
              <a:cs typeface="Comic Sans MS"/>
            </a:endParaRPr>
          </a:p>
          <a:p>
            <a:pPr marL="354965" indent="-342265">
              <a:lnSpc>
                <a:spcPct val="100000"/>
              </a:lnSpc>
              <a:spcBef>
                <a:spcPts val="115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omic Sans MS"/>
                <a:cs typeface="Comic Sans MS"/>
              </a:rPr>
              <a:t>Encourage,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praise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and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reward.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5800"/>
            <a:ext cx="9144000" cy="1016635"/>
          </a:xfrm>
          <a:custGeom>
            <a:avLst/>
            <a:gdLst/>
            <a:ahLst/>
            <a:cxnLst/>
            <a:rect l="l" t="t" r="r" b="b"/>
            <a:pathLst>
              <a:path w="9144000" h="1016635">
                <a:moveTo>
                  <a:pt x="0" y="1016508"/>
                </a:moveTo>
                <a:lnTo>
                  <a:pt x="9144000" y="1016508"/>
                </a:lnTo>
                <a:lnTo>
                  <a:pt x="9144000" y="0"/>
                </a:lnTo>
                <a:lnTo>
                  <a:pt x="0" y="0"/>
                </a:lnTo>
                <a:lnTo>
                  <a:pt x="0" y="1016508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3130" y="724217"/>
            <a:ext cx="73177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Comic Sans MS"/>
                <a:cs typeface="Comic Sans MS"/>
              </a:rPr>
              <a:t>HELPING</a:t>
            </a:r>
            <a:r>
              <a:rPr sz="6000" spc="-80" dirty="0">
                <a:latin typeface="Comic Sans MS"/>
                <a:cs typeface="Comic Sans MS"/>
              </a:rPr>
              <a:t> </a:t>
            </a:r>
            <a:r>
              <a:rPr sz="6000" dirty="0">
                <a:latin typeface="Comic Sans MS"/>
                <a:cs typeface="Comic Sans MS"/>
              </a:rPr>
              <a:t>AT</a:t>
            </a:r>
            <a:r>
              <a:rPr sz="6000" spc="-80" dirty="0">
                <a:latin typeface="Comic Sans MS"/>
                <a:cs typeface="Comic Sans MS"/>
              </a:rPr>
              <a:t> </a:t>
            </a:r>
            <a:r>
              <a:rPr sz="6000" spc="-20" dirty="0">
                <a:latin typeface="Comic Sans MS"/>
                <a:cs typeface="Comic Sans MS"/>
              </a:rPr>
              <a:t>HOME</a:t>
            </a:r>
            <a:endParaRPr sz="60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0795" y="1673834"/>
            <a:ext cx="5188585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7034" marR="400050" indent="1066800">
              <a:lnSpc>
                <a:spcPct val="150100"/>
              </a:lnSpc>
              <a:spcBef>
                <a:spcPts val="95"/>
              </a:spcBef>
            </a:pPr>
            <a:r>
              <a:rPr sz="3200" dirty="0">
                <a:latin typeface="Comic Sans MS"/>
                <a:cs typeface="Comic Sans MS"/>
              </a:rPr>
              <a:t>early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nights</a:t>
            </a:r>
            <a:r>
              <a:rPr sz="3200" spc="80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using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technology </a:t>
            </a:r>
            <a:r>
              <a:rPr sz="3200" spc="-10" dirty="0">
                <a:latin typeface="Comic Sans MS"/>
                <a:cs typeface="Comic Sans MS"/>
              </a:rPr>
              <a:t>wisely</a:t>
            </a:r>
            <a:endParaRPr sz="3200">
              <a:latin typeface="Comic Sans MS"/>
              <a:cs typeface="Comic Sans MS"/>
            </a:endParaRPr>
          </a:p>
          <a:p>
            <a:pPr marL="791210" marR="788670" algn="ctr">
              <a:lnSpc>
                <a:spcPts val="5760"/>
              </a:lnSpc>
              <a:spcBef>
                <a:spcPts val="515"/>
              </a:spcBef>
            </a:pPr>
            <a:r>
              <a:rPr sz="3200" dirty="0">
                <a:latin typeface="Comic Sans MS"/>
                <a:cs typeface="Comic Sans MS"/>
              </a:rPr>
              <a:t>regular</a:t>
            </a:r>
            <a:r>
              <a:rPr sz="3200" spc="-45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attendance </a:t>
            </a:r>
            <a:r>
              <a:rPr sz="3200" dirty="0">
                <a:latin typeface="Comic Sans MS"/>
                <a:cs typeface="Comic Sans MS"/>
              </a:rPr>
              <a:t>good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punctuality</a:t>
            </a:r>
            <a:endParaRPr sz="3200">
              <a:latin typeface="Comic Sans MS"/>
              <a:cs typeface="Comic Sans MS"/>
            </a:endParaRPr>
          </a:p>
          <a:p>
            <a:pPr marL="12700" marR="5080" algn="ctr">
              <a:lnSpc>
                <a:spcPts val="5760"/>
              </a:lnSpc>
            </a:pPr>
            <a:r>
              <a:rPr sz="3200" dirty="0">
                <a:latin typeface="Comic Sans MS"/>
                <a:cs typeface="Comic Sans MS"/>
              </a:rPr>
              <a:t>a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healthy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diet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and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exercise </a:t>
            </a:r>
            <a:r>
              <a:rPr sz="3200" dirty="0">
                <a:latin typeface="Comic Sans MS"/>
                <a:cs typeface="Comic Sans MS"/>
              </a:rPr>
              <a:t>regular</a:t>
            </a:r>
            <a:r>
              <a:rPr sz="3200" spc="-45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hydration</a:t>
            </a:r>
            <a:endParaRPr sz="32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3200" dirty="0">
                <a:latin typeface="Comic Sans MS"/>
                <a:cs typeface="Comic Sans MS"/>
              </a:rPr>
              <a:t>rest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when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you</a:t>
            </a:r>
            <a:r>
              <a:rPr sz="3200" spc="-40" dirty="0">
                <a:latin typeface="Comic Sans MS"/>
                <a:cs typeface="Comic Sans MS"/>
              </a:rPr>
              <a:t> </a:t>
            </a:r>
            <a:r>
              <a:rPr sz="3200" spc="-25" dirty="0">
                <a:latin typeface="Comic Sans MS"/>
                <a:cs typeface="Comic Sans MS"/>
              </a:rPr>
              <a:t>can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5" y="492251"/>
            <a:ext cx="9138285" cy="1668145"/>
            <a:chOff x="6095" y="492251"/>
            <a:chExt cx="9138285" cy="1668145"/>
          </a:xfrm>
        </p:grpSpPr>
        <p:sp>
          <p:nvSpPr>
            <p:cNvPr id="4" name="object 4"/>
            <p:cNvSpPr/>
            <p:nvPr/>
          </p:nvSpPr>
          <p:spPr>
            <a:xfrm>
              <a:off x="6095" y="685799"/>
              <a:ext cx="9138285" cy="1016635"/>
            </a:xfrm>
            <a:custGeom>
              <a:avLst/>
              <a:gdLst/>
              <a:ahLst/>
              <a:cxnLst/>
              <a:rect l="l" t="t" r="r" b="b"/>
              <a:pathLst>
                <a:path w="9138285" h="1016635">
                  <a:moveTo>
                    <a:pt x="9137904" y="0"/>
                  </a:moveTo>
                  <a:lnTo>
                    <a:pt x="0" y="0"/>
                  </a:lnTo>
                  <a:lnTo>
                    <a:pt x="0" y="1016508"/>
                  </a:lnTo>
                  <a:lnTo>
                    <a:pt x="9137904" y="1016508"/>
                  </a:lnTo>
                  <a:lnTo>
                    <a:pt x="9137904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264" y="492251"/>
              <a:ext cx="7701533" cy="16680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7579" y="492251"/>
              <a:ext cx="1299209" cy="166801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4651" y="680669"/>
            <a:ext cx="70637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Comic Sans MS"/>
                <a:cs typeface="Comic Sans MS"/>
              </a:rPr>
              <a:t>WE </a:t>
            </a:r>
            <a:r>
              <a:rPr sz="6000" spc="-10" dirty="0">
                <a:latin typeface="Comic Sans MS"/>
                <a:cs typeface="Comic Sans MS"/>
              </a:rPr>
              <a:t>RECOMMEND:-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00302"/>
            <a:ext cx="8128634" cy="4415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892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b="1" dirty="0">
                <a:solidFill>
                  <a:srgbClr val="090909"/>
                </a:solidFill>
                <a:latin typeface="Arial"/>
                <a:cs typeface="Arial"/>
              </a:rPr>
              <a:t>BBC</a:t>
            </a:r>
            <a:r>
              <a:rPr sz="1600" b="1" spc="-35" dirty="0">
                <a:solidFill>
                  <a:srgbClr val="09090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90909"/>
                </a:solidFill>
                <a:latin typeface="Arial"/>
                <a:cs typeface="Arial"/>
              </a:rPr>
              <a:t>Bitesize</a:t>
            </a:r>
            <a:r>
              <a:rPr sz="1600" b="1" spc="-5" dirty="0">
                <a:solidFill>
                  <a:srgbClr val="09090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–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for</a:t>
            </a:r>
            <a:r>
              <a:rPr sz="1600" spc="-1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sheer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ease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of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use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and</a:t>
            </a:r>
            <a:r>
              <a:rPr sz="1600" spc="-3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clarity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of</a:t>
            </a:r>
            <a:r>
              <a:rPr sz="1600" spc="-1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content,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we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recommend 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the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BBC’s</a:t>
            </a:r>
            <a:r>
              <a:rPr sz="1600" spc="-60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vast</a:t>
            </a:r>
            <a:r>
              <a:rPr sz="1600" spc="-45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range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of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resources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for</a:t>
            </a:r>
            <a:r>
              <a:rPr sz="1600" spc="-5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1600" b="1" dirty="0">
                <a:solidFill>
                  <a:srgbClr val="090909"/>
                </a:solidFill>
                <a:latin typeface="Arial"/>
                <a:cs typeface="Arial"/>
                <a:hlinkClick r:id="rId2"/>
              </a:rPr>
              <a:t>Key</a:t>
            </a:r>
            <a:r>
              <a:rPr sz="1600" b="1" spc="-40" dirty="0">
                <a:solidFill>
                  <a:srgbClr val="090909"/>
                </a:solidFill>
                <a:latin typeface="Arial"/>
                <a:cs typeface="Arial"/>
                <a:hlinkClick r:id="rId2"/>
              </a:rPr>
              <a:t> </a:t>
            </a:r>
            <a:r>
              <a:rPr sz="1600" b="1" dirty="0">
                <a:solidFill>
                  <a:srgbClr val="090909"/>
                </a:solidFill>
                <a:latin typeface="Arial"/>
                <a:cs typeface="Arial"/>
                <a:hlinkClick r:id="rId2"/>
              </a:rPr>
              <a:t>Stage</a:t>
            </a:r>
            <a:r>
              <a:rPr sz="1600" b="1" spc="-35" dirty="0">
                <a:solidFill>
                  <a:srgbClr val="090909"/>
                </a:solidFill>
                <a:latin typeface="Arial"/>
                <a:cs typeface="Arial"/>
                <a:hlinkClick r:id="rId2"/>
              </a:rPr>
              <a:t> </a:t>
            </a:r>
            <a:r>
              <a:rPr sz="1600" b="1" dirty="0">
                <a:solidFill>
                  <a:srgbClr val="090909"/>
                </a:solidFill>
                <a:latin typeface="Arial"/>
                <a:cs typeface="Arial"/>
                <a:hlinkClick r:id="rId2"/>
              </a:rPr>
              <a:t>2</a:t>
            </a:r>
            <a:r>
              <a:rPr sz="1600" b="1" spc="-30" dirty="0">
                <a:solidFill>
                  <a:srgbClr val="090909"/>
                </a:solidFill>
                <a:latin typeface="Arial"/>
                <a:cs typeface="Arial"/>
                <a:hlinkClick r:id="rId2"/>
              </a:rPr>
              <a:t> </a:t>
            </a:r>
            <a:r>
              <a:rPr sz="1600" b="1" spc="-55" dirty="0">
                <a:solidFill>
                  <a:srgbClr val="090909"/>
                </a:solidFill>
                <a:latin typeface="Arial"/>
                <a:cs typeface="Arial"/>
                <a:hlinkClick r:id="rId2"/>
              </a:rPr>
              <a:t>SATs</a:t>
            </a:r>
            <a:r>
              <a:rPr sz="1600" b="1" spc="5" dirty="0">
                <a:solidFill>
                  <a:srgbClr val="090909"/>
                </a:solidFill>
                <a:latin typeface="Arial"/>
                <a:cs typeface="Arial"/>
                <a:hlinkClick r:id="rId2"/>
              </a:rPr>
              <a:t> </a:t>
            </a:r>
            <a:r>
              <a:rPr sz="1600" b="1" dirty="0">
                <a:solidFill>
                  <a:srgbClr val="090909"/>
                </a:solidFill>
                <a:latin typeface="Arial"/>
                <a:cs typeface="Arial"/>
                <a:hlinkClick r:id="rId2"/>
              </a:rPr>
              <a:t>revision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.</a:t>
            </a:r>
            <a:r>
              <a:rPr sz="1600" spc="10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Click</a:t>
            </a:r>
            <a:r>
              <a:rPr sz="16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here</a:t>
            </a:r>
            <a:r>
              <a:rPr sz="16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for</a:t>
            </a:r>
            <a:r>
              <a:rPr sz="1600" spc="-25" dirty="0">
                <a:solidFill>
                  <a:srgbClr val="0000FF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maths</a:t>
            </a:r>
            <a:r>
              <a:rPr sz="1600" spc="-10" dirty="0">
                <a:solidFill>
                  <a:srgbClr val="0000FF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and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click</a:t>
            </a:r>
            <a:r>
              <a:rPr sz="16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here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for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 English</a:t>
            </a:r>
            <a:r>
              <a:rPr sz="1600" spc="-10" dirty="0">
                <a:solidFill>
                  <a:srgbClr val="090909"/>
                </a:solidFill>
                <a:latin typeface="Arial MT"/>
                <a:cs typeface="Arial MT"/>
                <a:hlinkClick r:id="rId2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355600" marR="97155" indent="-342900" algn="just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  <a:tab pos="358140" algn="l"/>
              </a:tabLst>
            </a:pP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	2.</a:t>
            </a:r>
            <a:r>
              <a:rPr sz="1600" spc="39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Primary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Homework</a:t>
            </a:r>
            <a:r>
              <a:rPr sz="16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Help</a:t>
            </a:r>
            <a:r>
              <a:rPr sz="1600" spc="-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–</a:t>
            </a:r>
            <a:r>
              <a:rPr sz="1600" spc="-3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this</a:t>
            </a:r>
            <a:r>
              <a:rPr sz="1600" spc="-3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website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(from Woodlands</a:t>
            </a:r>
            <a:r>
              <a:rPr sz="1600" spc="-5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Junior</a:t>
            </a:r>
            <a:r>
              <a:rPr sz="1600" spc="-4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School</a:t>
            </a:r>
            <a:r>
              <a:rPr sz="1600" spc="-4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in</a:t>
            </a:r>
            <a:r>
              <a:rPr sz="1600" spc="-4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Kent)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is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packed</a:t>
            </a:r>
            <a:r>
              <a:rPr sz="1600" spc="-4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with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engaging,</a:t>
            </a:r>
            <a:r>
              <a:rPr sz="1600" spc="-3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fun</a:t>
            </a:r>
            <a:r>
              <a:rPr sz="1600" spc="-4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activities</a:t>
            </a:r>
            <a:r>
              <a:rPr sz="1600" spc="-5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that</a:t>
            </a:r>
            <a:r>
              <a:rPr sz="1600" spc="-1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are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absolutely</a:t>
            </a:r>
            <a:r>
              <a:rPr sz="1600" spc="-5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relevant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to </a:t>
            </a:r>
            <a:r>
              <a:rPr sz="1600" b="1" dirty="0">
                <a:solidFill>
                  <a:srgbClr val="090909"/>
                </a:solidFill>
                <a:latin typeface="Arial"/>
                <a:cs typeface="Arial"/>
              </a:rPr>
              <a:t>Key</a:t>
            </a:r>
            <a:r>
              <a:rPr sz="1600" b="1" spc="-30" dirty="0">
                <a:solidFill>
                  <a:srgbClr val="09090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90909"/>
                </a:solidFill>
                <a:latin typeface="Arial"/>
                <a:cs typeface="Arial"/>
              </a:rPr>
              <a:t>Stage</a:t>
            </a:r>
            <a:r>
              <a:rPr sz="1600" b="1" spc="-30" dirty="0">
                <a:solidFill>
                  <a:srgbClr val="09090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90909"/>
                </a:solidFill>
                <a:latin typeface="Arial"/>
                <a:cs typeface="Arial"/>
              </a:rPr>
              <a:t>2</a:t>
            </a:r>
            <a:r>
              <a:rPr sz="1600" b="1" spc="-20" dirty="0">
                <a:solidFill>
                  <a:srgbClr val="090909"/>
                </a:solidFill>
                <a:latin typeface="Arial"/>
                <a:cs typeface="Arial"/>
              </a:rPr>
              <a:t> SATs </a:t>
            </a:r>
            <a:r>
              <a:rPr sz="1600" b="1" spc="-10" dirty="0">
                <a:solidFill>
                  <a:srgbClr val="090909"/>
                </a:solidFill>
                <a:latin typeface="Arial"/>
                <a:cs typeface="Arial"/>
              </a:rPr>
              <a:t>revision</a:t>
            </a:r>
            <a:r>
              <a:rPr sz="1600" spc="-10" dirty="0">
                <a:solidFill>
                  <a:srgbClr val="090909"/>
                </a:solidFill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355600" marR="271145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</a:tabLst>
            </a:pP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3.</a:t>
            </a:r>
            <a:r>
              <a:rPr sz="1600" spc="409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SATs</a:t>
            </a:r>
            <a:r>
              <a:rPr sz="16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Papers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–</a:t>
            </a:r>
            <a:r>
              <a:rPr sz="1600" spc="-1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this</a:t>
            </a:r>
            <a:r>
              <a:rPr sz="1600" spc="-3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one</a:t>
            </a:r>
            <a:r>
              <a:rPr sz="1600" spc="-1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is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for</a:t>
            </a:r>
            <a:r>
              <a:rPr sz="1600" spc="-1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parents</a:t>
            </a:r>
            <a:r>
              <a:rPr sz="1600" spc="-1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and</a:t>
            </a:r>
            <a:r>
              <a:rPr sz="1600" spc="-1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carers.</a:t>
            </a:r>
            <a:r>
              <a:rPr sz="1600" spc="409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The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spc="-70" dirty="0">
                <a:solidFill>
                  <a:srgbClr val="090909"/>
                </a:solidFill>
                <a:latin typeface="Arial MT"/>
                <a:cs typeface="Arial MT"/>
              </a:rPr>
              <a:t>SATs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website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has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information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and</a:t>
            </a:r>
            <a:r>
              <a:rPr sz="1600" spc="-4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guidance</a:t>
            </a:r>
            <a:r>
              <a:rPr sz="1600" spc="-5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on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procedures.</a:t>
            </a:r>
            <a:r>
              <a:rPr sz="1600" spc="409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Comprehensive</a:t>
            </a:r>
            <a:r>
              <a:rPr sz="1600" spc="-4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and</a:t>
            </a:r>
            <a:r>
              <a:rPr sz="1600" spc="-4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concise,</a:t>
            </a:r>
            <a:r>
              <a:rPr sz="1600" spc="-5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it’s</a:t>
            </a:r>
            <a:r>
              <a:rPr sz="1600" spc="-5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a</a:t>
            </a:r>
            <a:r>
              <a:rPr sz="1600" spc="-4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90909"/>
                </a:solidFill>
                <a:latin typeface="Arial MT"/>
                <a:cs typeface="Arial MT"/>
              </a:rPr>
              <a:t>useful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reference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tool.</a:t>
            </a:r>
            <a:r>
              <a:rPr sz="1600" spc="-6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You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can</a:t>
            </a:r>
            <a:r>
              <a:rPr sz="1600" spc="-4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also</a:t>
            </a:r>
            <a:r>
              <a:rPr sz="1600" spc="-5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buy</a:t>
            </a:r>
            <a:r>
              <a:rPr sz="1600" spc="-3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practice</a:t>
            </a:r>
            <a:r>
              <a:rPr sz="1600" spc="-3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papers</a:t>
            </a:r>
            <a:r>
              <a:rPr sz="1600" spc="-4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on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this</a:t>
            </a:r>
            <a:r>
              <a:rPr sz="1600" spc="-4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90909"/>
                </a:solidFill>
                <a:latin typeface="Arial MT"/>
                <a:cs typeface="Arial MT"/>
              </a:rPr>
              <a:t>site.</a:t>
            </a:r>
            <a:endParaRPr sz="1600">
              <a:latin typeface="Arial MT"/>
              <a:cs typeface="Arial MT"/>
            </a:endParaRPr>
          </a:p>
          <a:p>
            <a:pPr marL="355600" marR="635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</a:tabLst>
            </a:pP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4.</a:t>
            </a:r>
            <a:r>
              <a:rPr sz="1600" spc="37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The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internet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is</a:t>
            </a:r>
            <a:r>
              <a:rPr sz="1600" spc="-4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full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of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examples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of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hard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working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teachers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who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go</a:t>
            </a:r>
            <a:r>
              <a:rPr sz="1600" spc="-3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the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extra </a:t>
            </a:r>
            <a:r>
              <a:rPr sz="1600" spc="-10" dirty="0">
                <a:solidFill>
                  <a:srgbClr val="090909"/>
                </a:solidFill>
                <a:latin typeface="Arial MT"/>
                <a:cs typeface="Arial MT"/>
              </a:rPr>
              <a:t>mile,</a:t>
            </a:r>
            <a:r>
              <a:rPr sz="1600" spc="50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and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Mr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Pitts</a:t>
            </a:r>
            <a:r>
              <a:rPr sz="1600" spc="-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is</a:t>
            </a:r>
            <a:r>
              <a:rPr sz="1600" spc="-3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a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brilliant</a:t>
            </a:r>
            <a:r>
              <a:rPr sz="1600" spc="-5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example</a:t>
            </a:r>
            <a:r>
              <a:rPr sz="1600" spc="-1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of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professional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dedication.</a:t>
            </a:r>
            <a:r>
              <a:rPr sz="1600" spc="4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His</a:t>
            </a:r>
            <a:r>
              <a:rPr sz="1600" spc="-3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numeracy</a:t>
            </a:r>
            <a:r>
              <a:rPr sz="1600" spc="-1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website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is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impeccable</a:t>
            </a:r>
            <a:r>
              <a:rPr sz="1600" spc="-4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–</a:t>
            </a:r>
            <a:r>
              <a:rPr sz="1600" spc="-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take</a:t>
            </a:r>
            <a:r>
              <a:rPr sz="16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a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/>
              </a:rPr>
              <a:t>look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355600" marR="368935" indent="-342900">
              <a:lnSpc>
                <a:spcPct val="100000"/>
              </a:lnSpc>
              <a:spcBef>
                <a:spcPts val="390"/>
              </a:spcBef>
              <a:buChar char="•"/>
              <a:tabLst>
                <a:tab pos="355600" algn="l"/>
              </a:tabLst>
            </a:pP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5.</a:t>
            </a:r>
            <a:r>
              <a:rPr sz="1600" spc="38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For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spelling</a:t>
            </a:r>
            <a:r>
              <a:rPr sz="1600" spc="-75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practice,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the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ICT</a:t>
            </a:r>
            <a:r>
              <a:rPr sz="1600" spc="-6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Games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website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offers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an</a:t>
            </a:r>
            <a:r>
              <a:rPr sz="1600" spc="-5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automated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Look,</a:t>
            </a:r>
            <a:r>
              <a:rPr sz="16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Cover,</a:t>
            </a:r>
            <a:r>
              <a:rPr sz="1600" spc="-10" dirty="0">
                <a:solidFill>
                  <a:srgbClr val="0000FF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Write,</a:t>
            </a:r>
            <a:r>
              <a:rPr sz="16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Check</a:t>
            </a:r>
            <a:r>
              <a:rPr sz="16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word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7"/>
              </a:rPr>
              <a:t>bank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.</a:t>
            </a:r>
            <a:r>
              <a:rPr sz="1600" spc="375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This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is</a:t>
            </a:r>
            <a:r>
              <a:rPr sz="1600" spc="-35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really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useful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for</a:t>
            </a:r>
            <a:r>
              <a:rPr sz="1600" spc="-1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brushing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up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  <a:hlinkClick r:id="rId7"/>
              </a:rPr>
              <a:t>on </a:t>
            </a:r>
            <a:r>
              <a:rPr sz="1600" b="1" dirty="0">
                <a:solidFill>
                  <a:srgbClr val="090909"/>
                </a:solidFill>
                <a:latin typeface="Arial"/>
                <a:cs typeface="Arial"/>
                <a:hlinkClick r:id="rId7"/>
              </a:rPr>
              <a:t>Key</a:t>
            </a:r>
            <a:r>
              <a:rPr sz="1600" b="1" spc="-30" dirty="0">
                <a:solidFill>
                  <a:srgbClr val="090909"/>
                </a:solidFill>
                <a:latin typeface="Arial"/>
                <a:cs typeface="Arial"/>
                <a:hlinkClick r:id="rId7"/>
              </a:rPr>
              <a:t> </a:t>
            </a:r>
            <a:r>
              <a:rPr sz="1600" b="1" dirty="0">
                <a:solidFill>
                  <a:srgbClr val="090909"/>
                </a:solidFill>
                <a:latin typeface="Arial"/>
                <a:cs typeface="Arial"/>
                <a:hlinkClick r:id="rId7"/>
              </a:rPr>
              <a:t>Stage</a:t>
            </a:r>
            <a:r>
              <a:rPr sz="1600" b="1" spc="-20" dirty="0">
                <a:solidFill>
                  <a:srgbClr val="090909"/>
                </a:solidFill>
                <a:latin typeface="Arial"/>
                <a:cs typeface="Arial"/>
                <a:hlinkClick r:id="rId7"/>
              </a:rPr>
              <a:t> </a:t>
            </a:r>
            <a:r>
              <a:rPr sz="1600" b="1" spc="-50" dirty="0">
                <a:solidFill>
                  <a:srgbClr val="090909"/>
                </a:solidFill>
                <a:latin typeface="Arial"/>
                <a:cs typeface="Arial"/>
                <a:hlinkClick r:id="rId7"/>
              </a:rPr>
              <a:t>2</a:t>
            </a:r>
            <a:r>
              <a:rPr sz="1600" b="1" spc="-50" dirty="0">
                <a:solidFill>
                  <a:srgbClr val="09090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90909"/>
                </a:solidFill>
                <a:latin typeface="Arial"/>
                <a:cs typeface="Arial"/>
              </a:rPr>
              <a:t>spellings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.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You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can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choose</a:t>
            </a:r>
            <a:r>
              <a:rPr sz="1600" spc="-5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a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year</a:t>
            </a:r>
            <a:r>
              <a:rPr sz="1600" spc="-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group,</a:t>
            </a:r>
            <a:r>
              <a:rPr sz="1600" spc="-3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then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pick</a:t>
            </a:r>
            <a:r>
              <a:rPr sz="1600" spc="-5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‘tricky</a:t>
            </a:r>
            <a:r>
              <a:rPr sz="1600" spc="-4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90909"/>
                </a:solidFill>
                <a:latin typeface="Arial MT"/>
                <a:cs typeface="Arial MT"/>
              </a:rPr>
              <a:t>words’</a:t>
            </a:r>
            <a:r>
              <a:rPr sz="1600" spc="-7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or</a:t>
            </a:r>
            <a:r>
              <a:rPr sz="1600" spc="-3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90909"/>
                </a:solidFill>
                <a:latin typeface="Arial MT"/>
                <a:cs typeface="Arial MT"/>
              </a:rPr>
              <a:t>‘patterns’.</a:t>
            </a:r>
            <a:endParaRPr sz="1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</a:tabLst>
            </a:pP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6.</a:t>
            </a:r>
            <a:r>
              <a:rPr sz="1600" spc="40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We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love</a:t>
            </a:r>
            <a:r>
              <a:rPr sz="1600" spc="-4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this</a:t>
            </a:r>
            <a:r>
              <a:rPr sz="1600" spc="-1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8"/>
              </a:rPr>
              <a:t>story</a:t>
            </a:r>
            <a:r>
              <a:rPr sz="16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8"/>
              </a:rPr>
              <a:t>about</a:t>
            </a:r>
            <a:r>
              <a:rPr sz="16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8"/>
              </a:rPr>
              <a:t>a</a:t>
            </a:r>
            <a:r>
              <a:rPr sz="16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8"/>
              </a:rPr>
              <a:t>Year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8"/>
              </a:rPr>
              <a:t>6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8"/>
              </a:rPr>
              <a:t>teacher</a:t>
            </a:r>
            <a:r>
              <a:rPr sz="1600" spc="-1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who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sets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fun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homeworks to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help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her</a:t>
            </a:r>
            <a:r>
              <a:rPr sz="1600" spc="-5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090909"/>
                </a:solidFill>
                <a:latin typeface="Arial MT"/>
                <a:cs typeface="Arial MT"/>
              </a:rPr>
              <a:t>Year</a:t>
            </a:r>
            <a:endParaRPr sz="16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6</a:t>
            </a:r>
            <a:r>
              <a:rPr sz="1600" spc="-4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class</a:t>
            </a:r>
            <a:r>
              <a:rPr sz="1600" spc="-4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avoid</a:t>
            </a:r>
            <a:r>
              <a:rPr sz="1600" spc="-5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stress.</a:t>
            </a:r>
            <a:r>
              <a:rPr sz="1600" spc="42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It’s</a:t>
            </a:r>
            <a:r>
              <a:rPr sz="1600" spc="-3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the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perfect</a:t>
            </a:r>
            <a:r>
              <a:rPr sz="1600" spc="-10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attitude</a:t>
            </a:r>
            <a:r>
              <a:rPr sz="1600" spc="-2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90909"/>
                </a:solidFill>
                <a:latin typeface="Arial MT"/>
                <a:cs typeface="Arial MT"/>
              </a:rPr>
              <a:t>for</a:t>
            </a:r>
            <a:r>
              <a:rPr sz="1600" spc="-5" dirty="0">
                <a:solidFill>
                  <a:srgbClr val="090909"/>
                </a:solidFill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090909"/>
                </a:solidFill>
                <a:latin typeface="Arial"/>
                <a:cs typeface="Arial"/>
              </a:rPr>
              <a:t>Key</a:t>
            </a:r>
            <a:r>
              <a:rPr sz="1600" b="1" spc="-25" dirty="0">
                <a:solidFill>
                  <a:srgbClr val="09090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90909"/>
                </a:solidFill>
                <a:latin typeface="Arial"/>
                <a:cs typeface="Arial"/>
              </a:rPr>
              <a:t>Stage</a:t>
            </a:r>
            <a:r>
              <a:rPr sz="1600" b="1" spc="-30" dirty="0">
                <a:solidFill>
                  <a:srgbClr val="09090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90909"/>
                </a:solidFill>
                <a:latin typeface="Arial"/>
                <a:cs typeface="Arial"/>
              </a:rPr>
              <a:t>2</a:t>
            </a:r>
            <a:r>
              <a:rPr sz="1600" b="1" spc="-35" dirty="0">
                <a:solidFill>
                  <a:srgbClr val="090909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090909"/>
                </a:solidFill>
                <a:latin typeface="Arial"/>
                <a:cs typeface="Arial"/>
              </a:rPr>
              <a:t>SATs</a:t>
            </a:r>
            <a:r>
              <a:rPr sz="1600" b="1" spc="10" dirty="0">
                <a:solidFill>
                  <a:srgbClr val="09090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90909"/>
                </a:solidFill>
                <a:latin typeface="Arial"/>
                <a:cs typeface="Arial"/>
              </a:rPr>
              <a:t>revision</a:t>
            </a:r>
            <a:r>
              <a:rPr sz="1600" spc="-10" dirty="0">
                <a:solidFill>
                  <a:srgbClr val="090909"/>
                </a:solidFill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88580" y="5687567"/>
            <a:ext cx="1005840" cy="10165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9138285" cy="1652905"/>
            <a:chOff x="0" y="0"/>
            <a:chExt cx="9138285" cy="1652905"/>
          </a:xfrm>
        </p:grpSpPr>
        <p:sp>
          <p:nvSpPr>
            <p:cNvPr id="5" name="object 5"/>
            <p:cNvSpPr/>
            <p:nvPr/>
          </p:nvSpPr>
          <p:spPr>
            <a:xfrm>
              <a:off x="0" y="178307"/>
              <a:ext cx="9138285" cy="1015365"/>
            </a:xfrm>
            <a:custGeom>
              <a:avLst/>
              <a:gdLst/>
              <a:ahLst/>
              <a:cxnLst/>
              <a:rect l="l" t="t" r="r" b="b"/>
              <a:pathLst>
                <a:path w="9138285" h="1015365">
                  <a:moveTo>
                    <a:pt x="9137904" y="0"/>
                  </a:moveTo>
                  <a:lnTo>
                    <a:pt x="0" y="0"/>
                  </a:lnTo>
                  <a:lnTo>
                    <a:pt x="0" y="1014984"/>
                  </a:lnTo>
                  <a:lnTo>
                    <a:pt x="9137904" y="1014984"/>
                  </a:lnTo>
                  <a:lnTo>
                    <a:pt x="9137904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1856" y="0"/>
              <a:ext cx="8434578" cy="165277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9462" y="172669"/>
            <a:ext cx="74771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Comic Sans MS"/>
                <a:cs typeface="Comic Sans MS"/>
              </a:rPr>
              <a:t>USEFUL</a:t>
            </a:r>
            <a:r>
              <a:rPr sz="6000" spc="-20" dirty="0">
                <a:latin typeface="Comic Sans MS"/>
                <a:cs typeface="Comic Sans MS"/>
              </a:rPr>
              <a:t> </a:t>
            </a:r>
            <a:r>
              <a:rPr sz="6000" spc="-10" dirty="0">
                <a:latin typeface="Comic Sans MS"/>
                <a:cs typeface="Comic Sans MS"/>
              </a:rPr>
              <a:t>WEBSITES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887" y="1926463"/>
            <a:ext cx="8138159" cy="431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Keep</a:t>
            </a:r>
            <a:r>
              <a:rPr sz="1800" b="1" spc="-4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</a:t>
            </a:r>
            <a:r>
              <a:rPr sz="1800" b="1" spc="-5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positive</a:t>
            </a:r>
            <a:r>
              <a:rPr sz="1800" b="1" spc="-5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outlook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–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they’re</a:t>
            </a:r>
            <a:r>
              <a:rPr sz="1800" b="1" spc="-4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just</a:t>
            </a:r>
            <a:r>
              <a:rPr sz="1800" b="1" spc="-4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couple</a:t>
            </a:r>
            <a:r>
              <a:rPr sz="1800" b="1" spc="-4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of</a:t>
            </a:r>
            <a:r>
              <a:rPr sz="1800" b="1" spc="-45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tests!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810"/>
              </a:spcBef>
            </a:pPr>
            <a:endParaRPr sz="1800">
              <a:latin typeface="Comic Sans MS"/>
              <a:cs typeface="Comic Sans MS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latin typeface="Comic Sans MS"/>
                <a:cs typeface="Comic Sans MS"/>
              </a:rPr>
              <a:t>This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is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year</a:t>
            </a:r>
            <a:r>
              <a:rPr sz="1800" b="1" spc="-2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is</a:t>
            </a:r>
            <a:r>
              <a:rPr sz="1800" b="1" spc="-2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about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your</a:t>
            </a:r>
            <a:r>
              <a:rPr sz="1800" b="1" spc="-2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own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personal</a:t>
            </a:r>
            <a:r>
              <a:rPr sz="1800" b="1" spc="-2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journey.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Make</a:t>
            </a:r>
            <a:r>
              <a:rPr sz="1800" b="1" spc="-1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it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all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about</a:t>
            </a:r>
            <a:r>
              <a:rPr sz="1800" b="1" spc="-20" dirty="0">
                <a:latin typeface="Comic Sans MS"/>
                <a:cs typeface="Comic Sans MS"/>
              </a:rPr>
              <a:t> you.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Comic Sans MS"/>
              <a:cs typeface="Comic Sans MS"/>
            </a:endParaRPr>
          </a:p>
          <a:p>
            <a:pPr marL="143510" marR="134620" algn="ctr">
              <a:lnSpc>
                <a:spcPct val="100000"/>
              </a:lnSpc>
            </a:pPr>
            <a:r>
              <a:rPr sz="1800" b="1" dirty="0">
                <a:latin typeface="Comic Sans MS"/>
                <a:cs typeface="Comic Sans MS"/>
              </a:rPr>
              <a:t>Slow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and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steady</a:t>
            </a:r>
            <a:r>
              <a:rPr sz="1800" b="1" spc="-1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wins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the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race</a:t>
            </a:r>
            <a:r>
              <a:rPr sz="1800" b="1" spc="-1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–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slowly</a:t>
            </a:r>
            <a:r>
              <a:rPr sz="1800" b="1" spc="-2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chip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away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at</a:t>
            </a:r>
            <a:r>
              <a:rPr sz="1800" b="1" spc="-2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the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bigger</a:t>
            </a:r>
            <a:r>
              <a:rPr sz="1800" b="1" spc="-50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things </a:t>
            </a:r>
            <a:r>
              <a:rPr sz="1800" b="1" dirty="0">
                <a:latin typeface="Comic Sans MS"/>
                <a:cs typeface="Comic Sans MS"/>
              </a:rPr>
              <a:t>and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the</a:t>
            </a:r>
            <a:r>
              <a:rPr sz="1800" b="1" spc="-4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rest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will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come</a:t>
            </a:r>
            <a:r>
              <a:rPr sz="1800" b="1" spc="-25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easy.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810"/>
              </a:spcBef>
            </a:pPr>
            <a:endParaRPr sz="1800">
              <a:latin typeface="Comic Sans MS"/>
              <a:cs typeface="Comic Sans MS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mic Sans MS"/>
                <a:cs typeface="Comic Sans MS"/>
              </a:rPr>
              <a:t>Little</a:t>
            </a:r>
            <a:r>
              <a:rPr sz="1800" b="1" spc="-4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and</a:t>
            </a:r>
            <a:r>
              <a:rPr sz="1800" b="1" spc="-2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often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will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help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you</a:t>
            </a:r>
            <a:r>
              <a:rPr sz="1800" b="1" spc="-2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get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through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challenging</a:t>
            </a:r>
            <a:r>
              <a:rPr sz="1800" b="1" spc="-6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year.</a:t>
            </a:r>
            <a:r>
              <a:rPr sz="1800" b="1" spc="-2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Don’t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leave </a:t>
            </a:r>
            <a:r>
              <a:rPr sz="1800" b="1" dirty="0">
                <a:latin typeface="Comic Sans MS"/>
                <a:cs typeface="Comic Sans MS"/>
              </a:rPr>
              <a:t>it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all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to</a:t>
            </a:r>
            <a:r>
              <a:rPr sz="1800" b="1" spc="-2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the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last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minute.</a:t>
            </a:r>
            <a:r>
              <a:rPr sz="1800" b="1" spc="-5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Do</a:t>
            </a:r>
            <a:r>
              <a:rPr sz="1800" b="1" spc="-2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little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each</a:t>
            </a:r>
            <a:r>
              <a:rPr sz="1800" b="1" spc="-2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day</a:t>
            </a:r>
            <a:r>
              <a:rPr sz="1800" b="1" spc="-1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and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you</a:t>
            </a:r>
            <a:r>
              <a:rPr sz="1800" b="1" spc="-2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will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get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spc="-20" dirty="0">
                <a:latin typeface="Comic Sans MS"/>
                <a:cs typeface="Comic Sans MS"/>
              </a:rPr>
              <a:t>your </a:t>
            </a:r>
            <a:r>
              <a:rPr sz="1800" b="1" spc="-10" dirty="0">
                <a:latin typeface="Comic Sans MS"/>
                <a:cs typeface="Comic Sans MS"/>
              </a:rPr>
              <a:t>reward.</a:t>
            </a:r>
            <a:endParaRPr sz="1800">
              <a:latin typeface="Comic Sans MS"/>
              <a:cs typeface="Comic Sans MS"/>
            </a:endParaRPr>
          </a:p>
          <a:p>
            <a:pPr marL="1270" algn="ctr">
              <a:lnSpc>
                <a:spcPct val="100000"/>
              </a:lnSpc>
              <a:spcBef>
                <a:spcPts val="1850"/>
              </a:spcBef>
            </a:pPr>
            <a:r>
              <a:rPr sz="3200" dirty="0">
                <a:latin typeface="Comic Sans MS"/>
                <a:cs typeface="Comic Sans MS"/>
              </a:rPr>
              <a:t>THANK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spc="-25" dirty="0">
                <a:latin typeface="Comic Sans MS"/>
                <a:cs typeface="Comic Sans MS"/>
              </a:rPr>
              <a:t>YOU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5" y="492251"/>
            <a:ext cx="9138285" cy="1668145"/>
            <a:chOff x="6095" y="492251"/>
            <a:chExt cx="9138285" cy="1668145"/>
          </a:xfrm>
        </p:grpSpPr>
        <p:sp>
          <p:nvSpPr>
            <p:cNvPr id="4" name="object 4"/>
            <p:cNvSpPr/>
            <p:nvPr/>
          </p:nvSpPr>
          <p:spPr>
            <a:xfrm>
              <a:off x="6095" y="685799"/>
              <a:ext cx="9138285" cy="1016635"/>
            </a:xfrm>
            <a:custGeom>
              <a:avLst/>
              <a:gdLst/>
              <a:ahLst/>
              <a:cxnLst/>
              <a:rect l="l" t="t" r="r" b="b"/>
              <a:pathLst>
                <a:path w="9138285" h="1016635">
                  <a:moveTo>
                    <a:pt x="9137904" y="0"/>
                  </a:moveTo>
                  <a:lnTo>
                    <a:pt x="0" y="0"/>
                  </a:lnTo>
                  <a:lnTo>
                    <a:pt x="0" y="1016508"/>
                  </a:lnTo>
                  <a:lnTo>
                    <a:pt x="9137904" y="1016508"/>
                  </a:lnTo>
                  <a:lnTo>
                    <a:pt x="9137904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2371" y="492251"/>
              <a:ext cx="6288785" cy="1668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8810" y="680669"/>
            <a:ext cx="53340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Comic Sans MS"/>
                <a:cs typeface="Comic Sans MS"/>
              </a:rPr>
              <a:t>AND</a:t>
            </a:r>
            <a:r>
              <a:rPr sz="6000" spc="-10" dirty="0">
                <a:latin typeface="Comic Sans MS"/>
                <a:cs typeface="Comic Sans MS"/>
              </a:rPr>
              <a:t> FINALLY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Exam </a:t>
            </a:r>
            <a:r>
              <a:rPr spc="-10" dirty="0"/>
              <a:t>Stress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1873" y="3179140"/>
            <a:ext cx="50806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 MT"/>
                <a:cs typeface="Arial MT"/>
              </a:rPr>
              <a:t>Healthy Minds</a:t>
            </a:r>
            <a:r>
              <a:rPr sz="4400" spc="-105" dirty="0">
                <a:latin typeface="Arial MT"/>
                <a:cs typeface="Arial MT"/>
              </a:rPr>
              <a:t> </a:t>
            </a:r>
            <a:r>
              <a:rPr sz="4400" spc="-484" dirty="0">
                <a:latin typeface="Arial MT"/>
                <a:cs typeface="Arial MT"/>
              </a:rPr>
              <a:t>T</a:t>
            </a:r>
            <a:r>
              <a:rPr sz="4400" spc="15" dirty="0">
                <a:latin typeface="Arial MT"/>
                <a:cs typeface="Arial MT"/>
              </a:rPr>
              <a:t>eam</a:t>
            </a:r>
            <a:endParaRPr sz="4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" y="0"/>
            <a:ext cx="9125712" cy="15758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7109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Exam</a:t>
            </a:r>
            <a:r>
              <a:rPr sz="4000" spc="-95" dirty="0"/>
              <a:t> </a:t>
            </a:r>
            <a:r>
              <a:rPr sz="4000" spc="-10" dirty="0"/>
              <a:t>Stress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21663"/>
            <a:ext cx="8038465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9720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 MT"/>
                <a:cs typeface="Arial MT"/>
              </a:rPr>
              <a:t>Exams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challenging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and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worrying </a:t>
            </a:r>
            <a:r>
              <a:rPr sz="3200" dirty="0">
                <a:latin typeface="Arial MT"/>
                <a:cs typeface="Arial MT"/>
              </a:rPr>
              <a:t>times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some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children.</a:t>
            </a:r>
            <a:endParaRPr sz="3200">
              <a:latin typeface="Arial MT"/>
              <a:cs typeface="Arial MT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 MT"/>
                <a:cs typeface="Arial MT"/>
              </a:rPr>
              <a:t>Pressures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performing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can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lead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many </a:t>
            </a:r>
            <a:r>
              <a:rPr sz="3200" dirty="0">
                <a:latin typeface="Arial MT"/>
                <a:cs typeface="Arial MT"/>
              </a:rPr>
              <a:t>children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believing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that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they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are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only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worthy </a:t>
            </a:r>
            <a:r>
              <a:rPr sz="3200" dirty="0">
                <a:latin typeface="Arial MT"/>
                <a:cs typeface="Arial MT"/>
              </a:rPr>
              <a:t>as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individuals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if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they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get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good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exam </a:t>
            </a:r>
            <a:r>
              <a:rPr sz="3200" spc="-10" dirty="0">
                <a:latin typeface="Arial MT"/>
                <a:cs typeface="Arial MT"/>
              </a:rPr>
              <a:t>results.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069" y="-95046"/>
            <a:ext cx="651510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55215" marR="5080" indent="-234315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001F5F"/>
                </a:solidFill>
                <a:latin typeface="Arial"/>
                <a:cs typeface="Arial"/>
              </a:rPr>
              <a:t>What</a:t>
            </a:r>
            <a:r>
              <a:rPr sz="4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4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1F5F"/>
                </a:solidFill>
                <a:latin typeface="Arial"/>
                <a:cs typeface="Arial"/>
              </a:rPr>
              <a:t>common</a:t>
            </a:r>
            <a:r>
              <a:rPr sz="4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1F5F"/>
                </a:solidFill>
                <a:latin typeface="Arial"/>
                <a:cs typeface="Arial"/>
              </a:rPr>
              <a:t>signs</a:t>
            </a:r>
            <a:r>
              <a:rPr sz="4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4000" b="1" spc="-10" dirty="0">
                <a:solidFill>
                  <a:srgbClr val="001F5F"/>
                </a:solidFill>
                <a:latin typeface="Arial"/>
                <a:cs typeface="Arial"/>
              </a:rPr>
              <a:t>stress?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3082"/>
            <a:ext cx="7803515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900" algn="l"/>
              </a:tabLst>
            </a:pPr>
            <a:r>
              <a:rPr sz="2400" spc="-10" dirty="0">
                <a:latin typeface="Arial MT"/>
                <a:cs typeface="Arial MT"/>
              </a:rPr>
              <a:t>Worry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</a:tabLst>
            </a:pPr>
            <a:r>
              <a:rPr sz="2400" spc="-10" dirty="0">
                <a:latin typeface="Arial MT"/>
                <a:cs typeface="Arial MT"/>
              </a:rPr>
              <a:t>Irritability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</a:tabLst>
            </a:pPr>
            <a:r>
              <a:rPr sz="2400" spc="-10" dirty="0">
                <a:latin typeface="Arial MT"/>
                <a:cs typeface="Arial MT"/>
              </a:rPr>
              <a:t>Tiredness/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Fatigue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Feelings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worthlessness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Think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that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“can’t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cope”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what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have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going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on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Poor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sleep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Poor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concentration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Feeling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tearful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angry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154" y="483234"/>
            <a:ext cx="36315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 is </a:t>
            </a:r>
            <a:r>
              <a:rPr spc="-10" dirty="0"/>
              <a:t>Stress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62583"/>
            <a:ext cx="8027034" cy="2235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500" dirty="0">
                <a:latin typeface="Arial MT"/>
                <a:cs typeface="Arial MT"/>
              </a:rPr>
              <a:t>Stress</a:t>
            </a:r>
            <a:r>
              <a:rPr sz="2500" spc="-4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is</a:t>
            </a:r>
            <a:r>
              <a:rPr sz="2500" spc="-5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an</a:t>
            </a:r>
            <a:r>
              <a:rPr sz="2500" spc="-5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automatic</a:t>
            </a:r>
            <a:r>
              <a:rPr sz="2500" spc="-5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reaction</a:t>
            </a:r>
            <a:r>
              <a:rPr sz="2500" spc="-5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in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response</a:t>
            </a:r>
            <a:r>
              <a:rPr sz="2500" spc="-5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to</a:t>
            </a:r>
            <a:r>
              <a:rPr sz="2500" spc="-5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danger</a:t>
            </a:r>
            <a:endParaRPr sz="2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500" dirty="0">
                <a:latin typeface="Arial MT"/>
                <a:cs typeface="Arial MT"/>
              </a:rPr>
              <a:t>Fight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or flight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is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our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body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trying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to keep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us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safe</a:t>
            </a:r>
            <a:endParaRPr sz="2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5"/>
              </a:spcBef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355600" marR="5080" indent="-343535">
              <a:lnSpc>
                <a:spcPts val="2400"/>
              </a:lnSpc>
              <a:buChar char="•"/>
              <a:tabLst>
                <a:tab pos="355600" algn="l"/>
              </a:tabLst>
            </a:pPr>
            <a:r>
              <a:rPr sz="2500" dirty="0">
                <a:latin typeface="Arial MT"/>
                <a:cs typeface="Arial MT"/>
              </a:rPr>
              <a:t>More</a:t>
            </a:r>
            <a:r>
              <a:rPr sz="2500" spc="-3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helpful</a:t>
            </a:r>
            <a:r>
              <a:rPr sz="2500" spc="-5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in</a:t>
            </a:r>
            <a:r>
              <a:rPr sz="2500" spc="-4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the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past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when</a:t>
            </a:r>
            <a:r>
              <a:rPr sz="2500" spc="-4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humans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faced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more </a:t>
            </a:r>
            <a:r>
              <a:rPr sz="2500" dirty="0">
                <a:latin typeface="Arial MT"/>
                <a:cs typeface="Arial MT"/>
              </a:rPr>
              <a:t>physical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threat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such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as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needing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to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escape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predators</a:t>
            </a:r>
            <a:r>
              <a:rPr sz="2500" spc="-10" dirty="0">
                <a:latin typeface="Arial MT"/>
                <a:cs typeface="Arial MT"/>
              </a:rPr>
              <a:t>…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402071"/>
            <a:ext cx="358965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Arial MT"/>
                <a:cs typeface="Arial MT"/>
              </a:rPr>
              <a:t>…but</a:t>
            </a:r>
            <a:r>
              <a:rPr sz="2500" spc="-5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not</a:t>
            </a:r>
            <a:r>
              <a:rPr sz="2500" spc="-5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so</a:t>
            </a:r>
            <a:r>
              <a:rPr sz="2500" spc="-5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much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now…</a:t>
            </a:r>
            <a:endParaRPr sz="25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3717035"/>
            <a:ext cx="4030979" cy="17632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844" y="4887467"/>
            <a:ext cx="1508759" cy="11856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5755" marR="5080" indent="-285178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How</a:t>
            </a:r>
            <a:r>
              <a:rPr sz="4000" spc="-105" dirty="0"/>
              <a:t> </a:t>
            </a:r>
            <a:r>
              <a:rPr sz="4000" dirty="0"/>
              <a:t>Stress</a:t>
            </a:r>
            <a:r>
              <a:rPr sz="4000" spc="-95" dirty="0"/>
              <a:t> </a:t>
            </a:r>
            <a:r>
              <a:rPr sz="4000" dirty="0"/>
              <a:t>is</a:t>
            </a:r>
            <a:r>
              <a:rPr sz="4000" spc="-95" dirty="0"/>
              <a:t> </a:t>
            </a:r>
            <a:r>
              <a:rPr sz="4000" dirty="0"/>
              <a:t>maintained</a:t>
            </a:r>
            <a:r>
              <a:rPr sz="4000" spc="-50" dirty="0"/>
              <a:t> </a:t>
            </a:r>
            <a:r>
              <a:rPr sz="4000" dirty="0"/>
              <a:t>–</a:t>
            </a:r>
            <a:r>
              <a:rPr sz="4000" spc="-100" dirty="0"/>
              <a:t> </a:t>
            </a:r>
            <a:r>
              <a:rPr sz="4000" spc="-20" dirty="0"/>
              <a:t>Exam </a:t>
            </a:r>
            <a:r>
              <a:rPr sz="4000" spc="-10" dirty="0"/>
              <a:t>situation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89375" y="1572895"/>
            <a:ext cx="1364615" cy="13423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530"/>
              </a:spcBef>
            </a:pP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Thoughts</a:t>
            </a:r>
            <a:endParaRPr sz="1800">
              <a:latin typeface="Arial"/>
              <a:cs typeface="Arial"/>
            </a:endParaRPr>
          </a:p>
          <a:p>
            <a:pPr marL="12700" marR="5080" indent="60960" algn="just">
              <a:lnSpc>
                <a:spcPct val="120000"/>
              </a:lnSpc>
            </a:pPr>
            <a:r>
              <a:rPr sz="1800" dirty="0">
                <a:latin typeface="Arial MT"/>
                <a:cs typeface="Arial MT"/>
              </a:rPr>
              <a:t>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can't</a:t>
            </a:r>
            <a:r>
              <a:rPr sz="1800" spc="-10" dirty="0">
                <a:latin typeface="Arial MT"/>
                <a:cs typeface="Arial MT"/>
              </a:rPr>
              <a:t> cope! </a:t>
            </a:r>
            <a:r>
              <a:rPr sz="1800" dirty="0">
                <a:latin typeface="Arial MT"/>
                <a:cs typeface="Arial MT"/>
              </a:rPr>
              <a:t>What if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fail? </a:t>
            </a:r>
            <a:r>
              <a:rPr sz="1800" dirty="0">
                <a:latin typeface="Arial MT"/>
                <a:cs typeface="Arial MT"/>
              </a:rPr>
              <a:t>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can't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 </a:t>
            </a:r>
            <a:r>
              <a:rPr sz="1800" spc="-20" dirty="0">
                <a:latin typeface="Arial MT"/>
                <a:cs typeface="Arial MT"/>
              </a:rPr>
              <a:t>this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7375" y="2944748"/>
            <a:ext cx="2894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What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if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mind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goes</a:t>
            </a:r>
            <a:r>
              <a:rPr sz="1800" spc="-10" dirty="0">
                <a:latin typeface="Arial MT"/>
                <a:cs typeface="Arial MT"/>
              </a:rPr>
              <a:t> blank!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2809" y="3023361"/>
            <a:ext cx="215709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D99593"/>
                </a:solidFill>
                <a:latin typeface="Arial"/>
                <a:cs typeface="Arial"/>
              </a:rPr>
              <a:t>Physical</a:t>
            </a:r>
            <a:r>
              <a:rPr sz="1800" b="1" spc="-15" dirty="0">
                <a:solidFill>
                  <a:srgbClr val="D9959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D99593"/>
                </a:solidFill>
                <a:latin typeface="Arial"/>
                <a:cs typeface="Arial"/>
              </a:rPr>
              <a:t>symptoms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Fight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</a:t>
            </a:r>
            <a:r>
              <a:rPr sz="1800" spc="-10" dirty="0">
                <a:latin typeface="Arial MT"/>
                <a:cs typeface="Arial MT"/>
              </a:rPr>
              <a:t> flight!</a:t>
            </a:r>
            <a:endParaRPr sz="1800">
              <a:latin typeface="Arial MT"/>
              <a:cs typeface="Arial MT"/>
            </a:endParaRPr>
          </a:p>
          <a:p>
            <a:pPr marL="190500" marR="183515"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Heart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palpitations Breathless Butterflies</a:t>
            </a:r>
            <a:endParaRPr sz="1800">
              <a:latin typeface="Arial MT"/>
              <a:cs typeface="Arial MT"/>
            </a:endParaRPr>
          </a:p>
          <a:p>
            <a:pPr marL="678180" marR="671830" indent="635" algn="ctr">
              <a:lnSpc>
                <a:spcPct val="100000"/>
              </a:lnSpc>
            </a:pPr>
            <a:r>
              <a:rPr sz="1800" spc="-10" dirty="0">
                <a:latin typeface="Arial MT"/>
                <a:cs typeface="Arial MT"/>
              </a:rPr>
              <a:t>Tired Drained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9240" y="5020513"/>
            <a:ext cx="107950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Emotions </a:t>
            </a:r>
            <a:r>
              <a:rPr sz="1800" spc="-10" dirty="0">
                <a:latin typeface="Arial MT"/>
                <a:cs typeface="Arial MT"/>
              </a:rPr>
              <a:t>Angry Frustrated Anxious </a:t>
            </a:r>
            <a:r>
              <a:rPr sz="1800" dirty="0">
                <a:latin typeface="Arial MT"/>
                <a:cs typeface="Arial MT"/>
              </a:rPr>
              <a:t>Low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mood </a:t>
            </a:r>
            <a:r>
              <a:rPr sz="1800" spc="-10" dirty="0">
                <a:latin typeface="Arial MT"/>
                <a:cs typeface="Arial MT"/>
              </a:rPr>
              <a:t>Upset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298" y="3086861"/>
            <a:ext cx="2092960" cy="221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9BBA58"/>
                </a:solidFill>
                <a:latin typeface="Arial"/>
                <a:cs typeface="Arial"/>
              </a:rPr>
              <a:t>Behaviours</a:t>
            </a:r>
            <a:endParaRPr sz="1800">
              <a:latin typeface="Arial"/>
              <a:cs typeface="Arial"/>
            </a:endParaRPr>
          </a:p>
          <a:p>
            <a:pPr marL="24765" marR="17145" indent="-1905"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Put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things</a:t>
            </a:r>
            <a:r>
              <a:rPr sz="1800" spc="-25" dirty="0">
                <a:latin typeface="Arial MT"/>
                <a:cs typeface="Arial MT"/>
              </a:rPr>
              <a:t> off </a:t>
            </a:r>
            <a:r>
              <a:rPr sz="1800" dirty="0">
                <a:latin typeface="Arial MT"/>
                <a:cs typeface="Arial MT"/>
              </a:rPr>
              <a:t>Comfort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eat/eat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less </a:t>
            </a:r>
            <a:r>
              <a:rPr sz="1800" dirty="0">
                <a:latin typeface="Arial MT"/>
                <a:cs typeface="Arial MT"/>
              </a:rPr>
              <a:t>Sleep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more/less </a:t>
            </a:r>
            <a:r>
              <a:rPr sz="1800" dirty="0">
                <a:latin typeface="Arial MT"/>
                <a:cs typeface="Arial MT"/>
              </a:rPr>
              <a:t>Snap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others Avoidance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ts val="2135"/>
              </a:lnSpc>
            </a:pPr>
            <a:r>
              <a:rPr sz="1800" spc="-20" dirty="0">
                <a:latin typeface="Arial MT"/>
                <a:cs typeface="Arial MT"/>
              </a:rPr>
              <a:t>Tearful/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reassurance</a:t>
            </a:r>
            <a:endParaRPr sz="1800">
              <a:latin typeface="Arial MT"/>
              <a:cs typeface="Arial MT"/>
            </a:endParaRPr>
          </a:p>
          <a:p>
            <a:pPr marL="635" algn="ctr">
              <a:lnSpc>
                <a:spcPts val="2135"/>
              </a:lnSpc>
            </a:pPr>
            <a:r>
              <a:rPr sz="1800" spc="-10" dirty="0">
                <a:latin typeface="Arial MT"/>
                <a:cs typeface="Arial MT"/>
              </a:rPr>
              <a:t>seeking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09665" y="5361813"/>
            <a:ext cx="1520825" cy="919480"/>
            <a:chOff x="5709665" y="5361813"/>
            <a:chExt cx="1520825" cy="919480"/>
          </a:xfrm>
        </p:grpSpPr>
        <p:sp>
          <p:nvSpPr>
            <p:cNvPr id="9" name="object 9"/>
            <p:cNvSpPr/>
            <p:nvPr/>
          </p:nvSpPr>
          <p:spPr>
            <a:xfrm>
              <a:off x="5722365" y="5374513"/>
              <a:ext cx="1495425" cy="894080"/>
            </a:xfrm>
            <a:custGeom>
              <a:avLst/>
              <a:gdLst/>
              <a:ahLst/>
              <a:cxnLst/>
              <a:rect l="l" t="t" r="r" b="b"/>
              <a:pathLst>
                <a:path w="1495425" h="894079">
                  <a:moveTo>
                    <a:pt x="1283969" y="0"/>
                  </a:moveTo>
                  <a:lnTo>
                    <a:pt x="1319276" y="70103"/>
                  </a:lnTo>
                  <a:lnTo>
                    <a:pt x="104775" y="683260"/>
                  </a:lnTo>
                  <a:lnTo>
                    <a:pt x="69469" y="613117"/>
                  </a:lnTo>
                  <a:lnTo>
                    <a:pt x="0" y="824242"/>
                  </a:lnTo>
                  <a:lnTo>
                    <a:pt x="211074" y="893711"/>
                  </a:lnTo>
                  <a:lnTo>
                    <a:pt x="175641" y="823556"/>
                  </a:lnTo>
                  <a:lnTo>
                    <a:pt x="1390141" y="210439"/>
                  </a:lnTo>
                  <a:lnTo>
                    <a:pt x="1425575" y="280581"/>
                  </a:lnTo>
                  <a:lnTo>
                    <a:pt x="1495043" y="69468"/>
                  </a:lnTo>
                  <a:lnTo>
                    <a:pt x="12839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22365" y="5374513"/>
              <a:ext cx="1495425" cy="894080"/>
            </a:xfrm>
            <a:custGeom>
              <a:avLst/>
              <a:gdLst/>
              <a:ahLst/>
              <a:cxnLst/>
              <a:rect l="l" t="t" r="r" b="b"/>
              <a:pathLst>
                <a:path w="1495425" h="894079">
                  <a:moveTo>
                    <a:pt x="0" y="824242"/>
                  </a:moveTo>
                  <a:lnTo>
                    <a:pt x="69469" y="613117"/>
                  </a:lnTo>
                  <a:lnTo>
                    <a:pt x="104775" y="683260"/>
                  </a:lnTo>
                  <a:lnTo>
                    <a:pt x="1319276" y="70103"/>
                  </a:lnTo>
                  <a:lnTo>
                    <a:pt x="1283969" y="0"/>
                  </a:lnTo>
                  <a:lnTo>
                    <a:pt x="1495043" y="69468"/>
                  </a:lnTo>
                  <a:lnTo>
                    <a:pt x="1425575" y="280581"/>
                  </a:lnTo>
                  <a:lnTo>
                    <a:pt x="1390141" y="210439"/>
                  </a:lnTo>
                  <a:lnTo>
                    <a:pt x="175641" y="823556"/>
                  </a:lnTo>
                  <a:lnTo>
                    <a:pt x="211074" y="893711"/>
                  </a:lnTo>
                  <a:lnTo>
                    <a:pt x="0" y="82424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407664" y="3386328"/>
            <a:ext cx="2421890" cy="1432560"/>
            <a:chOff x="3407664" y="3386328"/>
            <a:chExt cx="2421890" cy="1432560"/>
          </a:xfrm>
        </p:grpSpPr>
        <p:sp>
          <p:nvSpPr>
            <p:cNvPr id="12" name="object 12"/>
            <p:cNvSpPr/>
            <p:nvPr/>
          </p:nvSpPr>
          <p:spPr>
            <a:xfrm>
              <a:off x="4467606" y="3399282"/>
              <a:ext cx="302260" cy="1407160"/>
            </a:xfrm>
            <a:custGeom>
              <a:avLst/>
              <a:gdLst/>
              <a:ahLst/>
              <a:cxnLst/>
              <a:rect l="l" t="t" r="r" b="b"/>
              <a:pathLst>
                <a:path w="302260" h="1407160">
                  <a:moveTo>
                    <a:pt x="150876" y="0"/>
                  </a:moveTo>
                  <a:lnTo>
                    <a:pt x="0" y="150875"/>
                  </a:lnTo>
                  <a:lnTo>
                    <a:pt x="75438" y="150875"/>
                  </a:lnTo>
                  <a:lnTo>
                    <a:pt x="75438" y="1255775"/>
                  </a:lnTo>
                  <a:lnTo>
                    <a:pt x="0" y="1255775"/>
                  </a:lnTo>
                  <a:lnTo>
                    <a:pt x="150876" y="1406651"/>
                  </a:lnTo>
                  <a:lnTo>
                    <a:pt x="301752" y="1255775"/>
                  </a:lnTo>
                  <a:lnTo>
                    <a:pt x="226314" y="1255775"/>
                  </a:lnTo>
                  <a:lnTo>
                    <a:pt x="226314" y="150875"/>
                  </a:lnTo>
                  <a:lnTo>
                    <a:pt x="301752" y="150875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67606" y="3399282"/>
              <a:ext cx="302260" cy="1407160"/>
            </a:xfrm>
            <a:custGeom>
              <a:avLst/>
              <a:gdLst/>
              <a:ahLst/>
              <a:cxnLst/>
              <a:rect l="l" t="t" r="r" b="b"/>
              <a:pathLst>
                <a:path w="302260" h="1407160">
                  <a:moveTo>
                    <a:pt x="150876" y="1406651"/>
                  </a:moveTo>
                  <a:lnTo>
                    <a:pt x="0" y="1255775"/>
                  </a:lnTo>
                  <a:lnTo>
                    <a:pt x="75438" y="1255775"/>
                  </a:lnTo>
                  <a:lnTo>
                    <a:pt x="75438" y="150875"/>
                  </a:lnTo>
                  <a:lnTo>
                    <a:pt x="0" y="150875"/>
                  </a:lnTo>
                  <a:lnTo>
                    <a:pt x="150876" y="0"/>
                  </a:lnTo>
                  <a:lnTo>
                    <a:pt x="301752" y="150875"/>
                  </a:lnTo>
                  <a:lnTo>
                    <a:pt x="226314" y="150875"/>
                  </a:lnTo>
                  <a:lnTo>
                    <a:pt x="226314" y="1255775"/>
                  </a:lnTo>
                  <a:lnTo>
                    <a:pt x="301752" y="1255775"/>
                  </a:lnTo>
                  <a:lnTo>
                    <a:pt x="150876" y="140665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0618" y="3891534"/>
              <a:ext cx="2395855" cy="259079"/>
            </a:xfrm>
            <a:custGeom>
              <a:avLst/>
              <a:gdLst/>
              <a:ahLst/>
              <a:cxnLst/>
              <a:rect l="l" t="t" r="r" b="b"/>
              <a:pathLst>
                <a:path w="2395854" h="259079">
                  <a:moveTo>
                    <a:pt x="2266188" y="0"/>
                  </a:moveTo>
                  <a:lnTo>
                    <a:pt x="2266188" y="64770"/>
                  </a:lnTo>
                  <a:lnTo>
                    <a:pt x="129540" y="64770"/>
                  </a:lnTo>
                  <a:lnTo>
                    <a:pt x="129540" y="0"/>
                  </a:lnTo>
                  <a:lnTo>
                    <a:pt x="0" y="129540"/>
                  </a:lnTo>
                  <a:lnTo>
                    <a:pt x="129540" y="259080"/>
                  </a:lnTo>
                  <a:lnTo>
                    <a:pt x="129540" y="194310"/>
                  </a:lnTo>
                  <a:lnTo>
                    <a:pt x="2266188" y="194310"/>
                  </a:lnTo>
                  <a:lnTo>
                    <a:pt x="2266188" y="259080"/>
                  </a:lnTo>
                  <a:lnTo>
                    <a:pt x="2395728" y="129540"/>
                  </a:lnTo>
                  <a:lnTo>
                    <a:pt x="22661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20618" y="3891534"/>
              <a:ext cx="2395855" cy="259079"/>
            </a:xfrm>
            <a:custGeom>
              <a:avLst/>
              <a:gdLst/>
              <a:ahLst/>
              <a:cxnLst/>
              <a:rect l="l" t="t" r="r" b="b"/>
              <a:pathLst>
                <a:path w="2395854" h="259079">
                  <a:moveTo>
                    <a:pt x="0" y="129540"/>
                  </a:moveTo>
                  <a:lnTo>
                    <a:pt x="129540" y="0"/>
                  </a:lnTo>
                  <a:lnTo>
                    <a:pt x="129540" y="64770"/>
                  </a:lnTo>
                  <a:lnTo>
                    <a:pt x="2266188" y="64770"/>
                  </a:lnTo>
                  <a:lnTo>
                    <a:pt x="2266188" y="0"/>
                  </a:lnTo>
                  <a:lnTo>
                    <a:pt x="2395728" y="129540"/>
                  </a:lnTo>
                  <a:lnTo>
                    <a:pt x="2266188" y="259080"/>
                  </a:lnTo>
                  <a:lnTo>
                    <a:pt x="2266188" y="194310"/>
                  </a:lnTo>
                  <a:lnTo>
                    <a:pt x="129540" y="194310"/>
                  </a:lnTo>
                  <a:lnTo>
                    <a:pt x="129540" y="259080"/>
                  </a:lnTo>
                  <a:lnTo>
                    <a:pt x="0" y="12954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51459" y="5363971"/>
            <a:ext cx="2661920" cy="1494155"/>
            <a:chOff x="251459" y="5363971"/>
            <a:chExt cx="2661920" cy="1494155"/>
          </a:xfrm>
        </p:grpSpPr>
        <p:sp>
          <p:nvSpPr>
            <p:cNvPr id="17" name="object 17"/>
            <p:cNvSpPr/>
            <p:nvPr/>
          </p:nvSpPr>
          <p:spPr>
            <a:xfrm>
              <a:off x="1379220" y="5376671"/>
              <a:ext cx="1521460" cy="851535"/>
            </a:xfrm>
            <a:custGeom>
              <a:avLst/>
              <a:gdLst/>
              <a:ahLst/>
              <a:cxnLst/>
              <a:rect l="l" t="t" r="r" b="b"/>
              <a:pathLst>
                <a:path w="1521460" h="851535">
                  <a:moveTo>
                    <a:pt x="208280" y="0"/>
                  </a:moveTo>
                  <a:lnTo>
                    <a:pt x="0" y="77596"/>
                  </a:lnTo>
                  <a:lnTo>
                    <a:pt x="77470" y="285876"/>
                  </a:lnTo>
                  <a:lnTo>
                    <a:pt x="110236" y="214414"/>
                  </a:lnTo>
                  <a:lnTo>
                    <a:pt x="1345946" y="779779"/>
                  </a:lnTo>
                  <a:lnTo>
                    <a:pt x="1313180" y="851230"/>
                  </a:lnTo>
                  <a:lnTo>
                    <a:pt x="1521460" y="773709"/>
                  </a:lnTo>
                  <a:lnTo>
                    <a:pt x="1443990" y="565403"/>
                  </a:lnTo>
                  <a:lnTo>
                    <a:pt x="1411224" y="636866"/>
                  </a:lnTo>
                  <a:lnTo>
                    <a:pt x="175514" y="71500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79220" y="5376671"/>
              <a:ext cx="1521460" cy="851535"/>
            </a:xfrm>
            <a:custGeom>
              <a:avLst/>
              <a:gdLst/>
              <a:ahLst/>
              <a:cxnLst/>
              <a:rect l="l" t="t" r="r" b="b"/>
              <a:pathLst>
                <a:path w="1521460" h="851535">
                  <a:moveTo>
                    <a:pt x="1521460" y="773709"/>
                  </a:moveTo>
                  <a:lnTo>
                    <a:pt x="1313180" y="851230"/>
                  </a:lnTo>
                  <a:lnTo>
                    <a:pt x="1345946" y="779779"/>
                  </a:lnTo>
                  <a:lnTo>
                    <a:pt x="110236" y="214414"/>
                  </a:lnTo>
                  <a:lnTo>
                    <a:pt x="77470" y="285876"/>
                  </a:lnTo>
                  <a:lnTo>
                    <a:pt x="0" y="77596"/>
                  </a:lnTo>
                  <a:lnTo>
                    <a:pt x="208280" y="0"/>
                  </a:lnTo>
                  <a:lnTo>
                    <a:pt x="175514" y="71500"/>
                  </a:lnTo>
                  <a:lnTo>
                    <a:pt x="1411224" y="636866"/>
                  </a:lnTo>
                  <a:lnTo>
                    <a:pt x="1443990" y="565403"/>
                  </a:lnTo>
                  <a:lnTo>
                    <a:pt x="1521460" y="77370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6065519"/>
              <a:ext cx="1392936" cy="79247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541264" y="928116"/>
            <a:ext cx="1957070" cy="1738630"/>
            <a:chOff x="5541264" y="928116"/>
            <a:chExt cx="1957070" cy="1738630"/>
          </a:xfrm>
        </p:grpSpPr>
        <p:sp>
          <p:nvSpPr>
            <p:cNvPr id="21" name="object 21"/>
            <p:cNvSpPr/>
            <p:nvPr/>
          </p:nvSpPr>
          <p:spPr>
            <a:xfrm>
              <a:off x="5962396" y="1802511"/>
              <a:ext cx="1523365" cy="851535"/>
            </a:xfrm>
            <a:custGeom>
              <a:avLst/>
              <a:gdLst/>
              <a:ahLst/>
              <a:cxnLst/>
              <a:rect l="l" t="t" r="r" b="b"/>
              <a:pathLst>
                <a:path w="1523365" h="851535">
                  <a:moveTo>
                    <a:pt x="207263" y="0"/>
                  </a:moveTo>
                  <a:lnTo>
                    <a:pt x="0" y="77088"/>
                  </a:lnTo>
                  <a:lnTo>
                    <a:pt x="77088" y="284352"/>
                  </a:lnTo>
                  <a:lnTo>
                    <a:pt x="109600" y="213360"/>
                  </a:lnTo>
                  <a:lnTo>
                    <a:pt x="1348231" y="780034"/>
                  </a:lnTo>
                  <a:lnTo>
                    <a:pt x="1315720" y="851026"/>
                  </a:lnTo>
                  <a:lnTo>
                    <a:pt x="1522983" y="773938"/>
                  </a:lnTo>
                  <a:lnTo>
                    <a:pt x="1445768" y="566674"/>
                  </a:lnTo>
                  <a:lnTo>
                    <a:pt x="1413255" y="637793"/>
                  </a:lnTo>
                  <a:lnTo>
                    <a:pt x="174751" y="7111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62396" y="1802511"/>
              <a:ext cx="1523365" cy="851535"/>
            </a:xfrm>
            <a:custGeom>
              <a:avLst/>
              <a:gdLst/>
              <a:ahLst/>
              <a:cxnLst/>
              <a:rect l="l" t="t" r="r" b="b"/>
              <a:pathLst>
                <a:path w="1523365" h="851535">
                  <a:moveTo>
                    <a:pt x="1522983" y="773938"/>
                  </a:moveTo>
                  <a:lnTo>
                    <a:pt x="1315720" y="851026"/>
                  </a:lnTo>
                  <a:lnTo>
                    <a:pt x="1348231" y="780034"/>
                  </a:lnTo>
                  <a:lnTo>
                    <a:pt x="109600" y="213360"/>
                  </a:lnTo>
                  <a:lnTo>
                    <a:pt x="77088" y="284352"/>
                  </a:lnTo>
                  <a:lnTo>
                    <a:pt x="0" y="77088"/>
                  </a:lnTo>
                  <a:lnTo>
                    <a:pt x="207263" y="0"/>
                  </a:lnTo>
                  <a:lnTo>
                    <a:pt x="174751" y="71119"/>
                  </a:lnTo>
                  <a:lnTo>
                    <a:pt x="1413255" y="637793"/>
                  </a:lnTo>
                  <a:lnTo>
                    <a:pt x="1445768" y="566674"/>
                  </a:lnTo>
                  <a:lnTo>
                    <a:pt x="1522983" y="77393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1264" y="928116"/>
              <a:ext cx="1135380" cy="966215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97707" y="4986528"/>
            <a:ext cx="1091183" cy="1094232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7962900" y="4776215"/>
            <a:ext cx="1042669" cy="1588135"/>
            <a:chOff x="7962900" y="4776215"/>
            <a:chExt cx="1042669" cy="1588135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2900" y="4875275"/>
              <a:ext cx="1042416" cy="14889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11895" y="5436107"/>
              <a:ext cx="172211" cy="1706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4400" y="5710427"/>
              <a:ext cx="152400" cy="15849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05800" y="5637275"/>
              <a:ext cx="172211" cy="1844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34400" y="5631179"/>
              <a:ext cx="76200" cy="7924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32063" y="4776215"/>
              <a:ext cx="704087" cy="70256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21335" y="1742694"/>
            <a:ext cx="3463925" cy="1224915"/>
            <a:chOff x="21335" y="1742694"/>
            <a:chExt cx="3463925" cy="1224915"/>
          </a:xfrm>
        </p:grpSpPr>
        <p:sp>
          <p:nvSpPr>
            <p:cNvPr id="33" name="object 33"/>
            <p:cNvSpPr/>
            <p:nvPr/>
          </p:nvSpPr>
          <p:spPr>
            <a:xfrm>
              <a:off x="1978913" y="1755394"/>
              <a:ext cx="1494155" cy="893444"/>
            </a:xfrm>
            <a:custGeom>
              <a:avLst/>
              <a:gdLst/>
              <a:ahLst/>
              <a:cxnLst/>
              <a:rect l="l" t="t" r="r" b="b"/>
              <a:pathLst>
                <a:path w="1494154" h="893444">
                  <a:moveTo>
                    <a:pt x="1282573" y="0"/>
                  </a:moveTo>
                  <a:lnTo>
                    <a:pt x="1318006" y="70103"/>
                  </a:lnTo>
                  <a:lnTo>
                    <a:pt x="104902" y="682497"/>
                  </a:lnTo>
                  <a:lnTo>
                    <a:pt x="69468" y="612393"/>
                  </a:lnTo>
                  <a:lnTo>
                    <a:pt x="0" y="823467"/>
                  </a:lnTo>
                  <a:lnTo>
                    <a:pt x="211074" y="892936"/>
                  </a:lnTo>
                  <a:lnTo>
                    <a:pt x="175641" y="822832"/>
                  </a:lnTo>
                  <a:lnTo>
                    <a:pt x="1388745" y="210438"/>
                  </a:lnTo>
                  <a:lnTo>
                    <a:pt x="1424177" y="280542"/>
                  </a:lnTo>
                  <a:lnTo>
                    <a:pt x="1493647" y="69468"/>
                  </a:lnTo>
                  <a:lnTo>
                    <a:pt x="128257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78913" y="1755394"/>
              <a:ext cx="1494155" cy="893444"/>
            </a:xfrm>
            <a:custGeom>
              <a:avLst/>
              <a:gdLst/>
              <a:ahLst/>
              <a:cxnLst/>
              <a:rect l="l" t="t" r="r" b="b"/>
              <a:pathLst>
                <a:path w="1494154" h="893444">
                  <a:moveTo>
                    <a:pt x="0" y="823467"/>
                  </a:moveTo>
                  <a:lnTo>
                    <a:pt x="69468" y="612393"/>
                  </a:lnTo>
                  <a:lnTo>
                    <a:pt x="104902" y="682497"/>
                  </a:lnTo>
                  <a:lnTo>
                    <a:pt x="1318006" y="70103"/>
                  </a:lnTo>
                  <a:lnTo>
                    <a:pt x="1282573" y="0"/>
                  </a:lnTo>
                  <a:lnTo>
                    <a:pt x="1493647" y="69468"/>
                  </a:lnTo>
                  <a:lnTo>
                    <a:pt x="1424177" y="280542"/>
                  </a:lnTo>
                  <a:lnTo>
                    <a:pt x="1388745" y="210438"/>
                  </a:lnTo>
                  <a:lnTo>
                    <a:pt x="175641" y="822832"/>
                  </a:lnTo>
                  <a:lnTo>
                    <a:pt x="211074" y="892936"/>
                  </a:lnTo>
                  <a:lnTo>
                    <a:pt x="0" y="82346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35" y="2276856"/>
              <a:ext cx="1920239" cy="6903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5527" y="4384547"/>
            <a:ext cx="4754880" cy="748665"/>
            <a:chOff x="795527" y="4384547"/>
            <a:chExt cx="4754880" cy="748665"/>
          </a:xfrm>
        </p:grpSpPr>
        <p:sp>
          <p:nvSpPr>
            <p:cNvPr id="3" name="object 3"/>
            <p:cNvSpPr/>
            <p:nvPr/>
          </p:nvSpPr>
          <p:spPr>
            <a:xfrm>
              <a:off x="808481" y="4397501"/>
              <a:ext cx="4729480" cy="722630"/>
            </a:xfrm>
            <a:custGeom>
              <a:avLst/>
              <a:gdLst/>
              <a:ahLst/>
              <a:cxnLst/>
              <a:rect l="l" t="t" r="r" b="b"/>
              <a:pathLst>
                <a:path w="4729480" h="722629">
                  <a:moveTo>
                    <a:pt x="4728972" y="0"/>
                  </a:moveTo>
                  <a:lnTo>
                    <a:pt x="0" y="0"/>
                  </a:lnTo>
                  <a:lnTo>
                    <a:pt x="0" y="722376"/>
                  </a:lnTo>
                  <a:lnTo>
                    <a:pt x="4728972" y="722376"/>
                  </a:lnTo>
                  <a:lnTo>
                    <a:pt x="4728972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8481" y="4397501"/>
              <a:ext cx="4729480" cy="722630"/>
            </a:xfrm>
            <a:custGeom>
              <a:avLst/>
              <a:gdLst/>
              <a:ahLst/>
              <a:cxnLst/>
              <a:rect l="l" t="t" r="r" b="b"/>
              <a:pathLst>
                <a:path w="4729480" h="722629">
                  <a:moveTo>
                    <a:pt x="0" y="722376"/>
                  </a:moveTo>
                  <a:lnTo>
                    <a:pt x="4728972" y="722376"/>
                  </a:lnTo>
                  <a:lnTo>
                    <a:pt x="4728972" y="0"/>
                  </a:lnTo>
                  <a:lnTo>
                    <a:pt x="0" y="0"/>
                  </a:lnTo>
                  <a:lnTo>
                    <a:pt x="0" y="72237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2296"/>
            <a:ext cx="9144000" cy="13388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6250" y="231394"/>
            <a:ext cx="85991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omic Sans MS"/>
                <a:cs typeface="Comic Sans MS"/>
              </a:rPr>
              <a:t>WHAT</a:t>
            </a:r>
            <a:r>
              <a:rPr sz="4800" spc="-65" dirty="0">
                <a:latin typeface="Comic Sans MS"/>
                <a:cs typeface="Comic Sans MS"/>
              </a:rPr>
              <a:t> </a:t>
            </a:r>
            <a:r>
              <a:rPr sz="4800" dirty="0">
                <a:latin typeface="Comic Sans MS"/>
                <a:cs typeface="Comic Sans MS"/>
              </a:rPr>
              <a:t>WILL</a:t>
            </a:r>
            <a:r>
              <a:rPr sz="4800" spc="-50" dirty="0">
                <a:latin typeface="Comic Sans MS"/>
                <a:cs typeface="Comic Sans MS"/>
              </a:rPr>
              <a:t> </a:t>
            </a:r>
            <a:r>
              <a:rPr sz="4800" dirty="0">
                <a:latin typeface="Comic Sans MS"/>
                <a:cs typeface="Comic Sans MS"/>
              </a:rPr>
              <a:t>BE</a:t>
            </a:r>
            <a:r>
              <a:rPr sz="4800" spc="-60" dirty="0">
                <a:latin typeface="Comic Sans MS"/>
                <a:cs typeface="Comic Sans MS"/>
              </a:rPr>
              <a:t> </a:t>
            </a:r>
            <a:r>
              <a:rPr sz="4800" spc="-10" dirty="0">
                <a:latin typeface="Comic Sans MS"/>
                <a:cs typeface="Comic Sans MS"/>
              </a:rPr>
              <a:t>ASSESSED?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5632" y="1219200"/>
            <a:ext cx="7214870" cy="52451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7305" rIns="0" bIns="0" rtlCol="0">
            <a:spAutoFit/>
          </a:bodyPr>
          <a:lstStyle/>
          <a:p>
            <a:pPr marL="480059">
              <a:lnSpc>
                <a:spcPct val="100000"/>
              </a:lnSpc>
              <a:spcBef>
                <a:spcPts val="215"/>
              </a:spcBef>
            </a:pPr>
            <a:r>
              <a:rPr sz="2800" dirty="0">
                <a:latin typeface="Comic Sans MS"/>
                <a:cs typeface="Comic Sans MS"/>
              </a:rPr>
              <a:t>ASSESSED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BY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TESTS</a:t>
            </a:r>
            <a:r>
              <a:rPr sz="2800" spc="-25" dirty="0">
                <a:latin typeface="Comic Sans MS"/>
                <a:cs typeface="Comic Sans MS"/>
              </a:rPr>
              <a:t> </a:t>
            </a:r>
            <a:r>
              <a:rPr sz="2000" i="1" dirty="0">
                <a:latin typeface="Comic Sans MS"/>
                <a:cs typeface="Comic Sans MS"/>
              </a:rPr>
              <a:t>(marked</a:t>
            </a:r>
            <a:r>
              <a:rPr sz="2000" i="1" spc="-20" dirty="0">
                <a:latin typeface="Comic Sans MS"/>
                <a:cs typeface="Comic Sans MS"/>
              </a:rPr>
              <a:t> </a:t>
            </a:r>
            <a:r>
              <a:rPr sz="2000" i="1" spc="-10" dirty="0">
                <a:latin typeface="Comic Sans MS"/>
                <a:cs typeface="Comic Sans MS"/>
              </a:rPr>
              <a:t>externally)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6319" y="2162555"/>
            <a:ext cx="1752600" cy="5842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032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160"/>
              </a:spcBef>
            </a:pPr>
            <a:r>
              <a:rPr sz="3200" b="1" spc="-10" dirty="0">
                <a:latin typeface="Calibri"/>
                <a:cs typeface="Calibri"/>
              </a:rPr>
              <a:t>MATHS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0920" y="2162555"/>
            <a:ext cx="1752600" cy="5842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032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60"/>
              </a:spcBef>
            </a:pPr>
            <a:r>
              <a:rPr sz="3200" b="1" spc="-10" dirty="0">
                <a:latin typeface="Calibri"/>
                <a:cs typeface="Calibri"/>
              </a:rPr>
              <a:t>READING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23082" y="1852422"/>
            <a:ext cx="2209800" cy="2386965"/>
          </a:xfrm>
          <a:prstGeom prst="rect">
            <a:avLst/>
          </a:prstGeom>
          <a:solidFill>
            <a:srgbClr val="FFFF00"/>
          </a:solidFill>
          <a:ln w="25907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0"/>
              </a:spcBef>
            </a:pPr>
            <a:endParaRPr sz="1800">
              <a:latin typeface="Times New Roman"/>
              <a:cs typeface="Times New Roman"/>
            </a:endParaRPr>
          </a:p>
          <a:p>
            <a:pPr marL="56705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10" dirty="0">
                <a:latin typeface="Calibri"/>
                <a:cs typeface="Calibri"/>
              </a:rPr>
              <a:t> PAPER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8567" y="2162555"/>
            <a:ext cx="1752600" cy="5842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032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60"/>
              </a:spcBef>
            </a:pPr>
            <a:r>
              <a:rPr sz="3200" b="1" spc="-25" dirty="0">
                <a:latin typeface="Calibri"/>
                <a:cs typeface="Calibri"/>
              </a:rPr>
              <a:t>GPS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0729" y="1852422"/>
            <a:ext cx="2209800" cy="2386965"/>
          </a:xfrm>
          <a:prstGeom prst="rect">
            <a:avLst/>
          </a:prstGeom>
          <a:solidFill>
            <a:srgbClr val="FFFF00"/>
          </a:solidFill>
          <a:ln w="25907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Times New Roman"/>
              <a:cs typeface="Times New Roman"/>
            </a:endParaRPr>
          </a:p>
          <a:p>
            <a:pPr marL="405130" marR="398780" indent="53340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GRAMMAR </a:t>
            </a:r>
            <a:r>
              <a:rPr sz="1800" b="1" spc="-25" dirty="0">
                <a:latin typeface="Calibri"/>
                <a:cs typeface="Calibri"/>
              </a:rPr>
              <a:t>PUNCTUATION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SPELLING </a:t>
            </a:r>
            <a:r>
              <a:rPr sz="1800" b="1" dirty="0">
                <a:latin typeface="Calibri"/>
                <a:cs typeface="Calibri"/>
              </a:rPr>
              <a:t>TWO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PAPERS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8481" y="1852422"/>
            <a:ext cx="2209800" cy="2386965"/>
          </a:xfrm>
          <a:prstGeom prst="rect">
            <a:avLst/>
          </a:prstGeom>
          <a:solidFill>
            <a:srgbClr val="FFFF00"/>
          </a:solidFill>
          <a:ln w="25908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1800">
              <a:latin typeface="Times New Roman"/>
              <a:cs typeface="Times New Roman"/>
            </a:endParaRPr>
          </a:p>
          <a:p>
            <a:pPr marL="68135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PAPER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6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68135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PAPER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6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68135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PAPER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6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319405">
              <a:lnSpc>
                <a:spcPct val="100000"/>
              </a:lnSpc>
              <a:spcBef>
                <a:spcPts val="525"/>
              </a:spcBef>
            </a:pPr>
            <a:r>
              <a:rPr sz="1400" i="1" dirty="0">
                <a:latin typeface="Calibri"/>
                <a:cs typeface="Calibri"/>
              </a:rPr>
              <a:t>*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No</a:t>
            </a:r>
            <a:r>
              <a:rPr sz="1400" i="1" spc="-10" dirty="0">
                <a:latin typeface="Calibri"/>
                <a:cs typeface="Calibri"/>
              </a:rPr>
              <a:t> Calculators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0119" y="4535423"/>
            <a:ext cx="4495800" cy="44704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32384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254"/>
              </a:spcBef>
            </a:pPr>
            <a:r>
              <a:rPr sz="2300" dirty="0">
                <a:latin typeface="Comic Sans MS"/>
                <a:cs typeface="Comic Sans MS"/>
              </a:rPr>
              <a:t>CONTINUOUS</a:t>
            </a:r>
            <a:r>
              <a:rPr sz="2300" spc="-125" dirty="0">
                <a:latin typeface="Comic Sans MS"/>
                <a:cs typeface="Comic Sans MS"/>
              </a:rPr>
              <a:t> </a:t>
            </a:r>
            <a:r>
              <a:rPr sz="2300" spc="-10" dirty="0">
                <a:latin typeface="Comic Sans MS"/>
                <a:cs typeface="Comic Sans MS"/>
              </a:rPr>
              <a:t>ASSESSMENT</a:t>
            </a:r>
            <a:endParaRPr sz="2300">
              <a:latin typeface="Comic Sans MS"/>
              <a:cs typeface="Comic Sans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53684" y="4386071"/>
            <a:ext cx="2235835" cy="765175"/>
            <a:chOff x="5853684" y="4386071"/>
            <a:chExt cx="2235835" cy="765175"/>
          </a:xfrm>
        </p:grpSpPr>
        <p:sp>
          <p:nvSpPr>
            <p:cNvPr id="16" name="object 16"/>
            <p:cNvSpPr/>
            <p:nvPr/>
          </p:nvSpPr>
          <p:spPr>
            <a:xfrm>
              <a:off x="5866638" y="4399025"/>
              <a:ext cx="2209800" cy="739140"/>
            </a:xfrm>
            <a:custGeom>
              <a:avLst/>
              <a:gdLst/>
              <a:ahLst/>
              <a:cxnLst/>
              <a:rect l="l" t="t" r="r" b="b"/>
              <a:pathLst>
                <a:path w="2209800" h="739139">
                  <a:moveTo>
                    <a:pt x="2209800" y="0"/>
                  </a:moveTo>
                  <a:lnTo>
                    <a:pt x="0" y="0"/>
                  </a:lnTo>
                  <a:lnTo>
                    <a:pt x="0" y="739140"/>
                  </a:lnTo>
                  <a:lnTo>
                    <a:pt x="2209800" y="73914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6638" y="4399025"/>
              <a:ext cx="2209800" cy="739140"/>
            </a:xfrm>
            <a:custGeom>
              <a:avLst/>
              <a:gdLst/>
              <a:ahLst/>
              <a:cxnLst/>
              <a:rect l="l" t="t" r="r" b="b"/>
              <a:pathLst>
                <a:path w="2209800" h="739139">
                  <a:moveTo>
                    <a:pt x="0" y="739140"/>
                  </a:moveTo>
                  <a:lnTo>
                    <a:pt x="2209800" y="739140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73914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094476" y="4474464"/>
            <a:ext cx="1752600" cy="58674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2159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70"/>
              </a:spcBef>
            </a:pPr>
            <a:r>
              <a:rPr sz="3200" b="1" spc="-10" dirty="0">
                <a:latin typeface="Calibri"/>
                <a:cs typeface="Calibri"/>
              </a:rPr>
              <a:t>WRITING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95527" y="5231891"/>
            <a:ext cx="4754880" cy="746760"/>
            <a:chOff x="795527" y="5231891"/>
            <a:chExt cx="4754880" cy="746760"/>
          </a:xfrm>
        </p:grpSpPr>
        <p:sp>
          <p:nvSpPr>
            <p:cNvPr id="20" name="object 20"/>
            <p:cNvSpPr/>
            <p:nvPr/>
          </p:nvSpPr>
          <p:spPr>
            <a:xfrm>
              <a:off x="808481" y="5244845"/>
              <a:ext cx="4729480" cy="721360"/>
            </a:xfrm>
            <a:custGeom>
              <a:avLst/>
              <a:gdLst/>
              <a:ahLst/>
              <a:cxnLst/>
              <a:rect l="l" t="t" r="r" b="b"/>
              <a:pathLst>
                <a:path w="4729480" h="721360">
                  <a:moveTo>
                    <a:pt x="472897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4728972" y="720851"/>
                  </a:lnTo>
                  <a:lnTo>
                    <a:pt x="4728972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8481" y="5244845"/>
              <a:ext cx="4729480" cy="721360"/>
            </a:xfrm>
            <a:custGeom>
              <a:avLst/>
              <a:gdLst/>
              <a:ahLst/>
              <a:cxnLst/>
              <a:rect l="l" t="t" r="r" b="b"/>
              <a:pathLst>
                <a:path w="4729480" h="721360">
                  <a:moveTo>
                    <a:pt x="0" y="720851"/>
                  </a:moveTo>
                  <a:lnTo>
                    <a:pt x="4728972" y="720851"/>
                  </a:lnTo>
                  <a:lnTo>
                    <a:pt x="472897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60119" y="5381244"/>
            <a:ext cx="4495800" cy="44704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32384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254"/>
              </a:spcBef>
            </a:pPr>
            <a:r>
              <a:rPr sz="2300" dirty="0">
                <a:latin typeface="Comic Sans MS"/>
                <a:cs typeface="Comic Sans MS"/>
              </a:rPr>
              <a:t>CONTINUOUS</a:t>
            </a:r>
            <a:r>
              <a:rPr sz="2300" spc="-125" dirty="0">
                <a:latin typeface="Comic Sans MS"/>
                <a:cs typeface="Comic Sans MS"/>
              </a:rPr>
              <a:t> </a:t>
            </a:r>
            <a:r>
              <a:rPr sz="2300" spc="-10" dirty="0">
                <a:latin typeface="Comic Sans MS"/>
                <a:cs typeface="Comic Sans MS"/>
              </a:rPr>
              <a:t>ASSESSMENT</a:t>
            </a:r>
            <a:endParaRPr sz="2300">
              <a:latin typeface="Comic Sans MS"/>
              <a:cs typeface="Comic Sans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853684" y="5233415"/>
            <a:ext cx="2235835" cy="762000"/>
            <a:chOff x="5853684" y="5233415"/>
            <a:chExt cx="2235835" cy="762000"/>
          </a:xfrm>
        </p:grpSpPr>
        <p:sp>
          <p:nvSpPr>
            <p:cNvPr id="24" name="object 24"/>
            <p:cNvSpPr/>
            <p:nvPr/>
          </p:nvSpPr>
          <p:spPr>
            <a:xfrm>
              <a:off x="5866638" y="5246369"/>
              <a:ext cx="2209800" cy="736600"/>
            </a:xfrm>
            <a:custGeom>
              <a:avLst/>
              <a:gdLst/>
              <a:ahLst/>
              <a:cxnLst/>
              <a:rect l="l" t="t" r="r" b="b"/>
              <a:pathLst>
                <a:path w="2209800" h="736600">
                  <a:moveTo>
                    <a:pt x="2209800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2209800" y="736091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6638" y="5246369"/>
              <a:ext cx="2209800" cy="736600"/>
            </a:xfrm>
            <a:custGeom>
              <a:avLst/>
              <a:gdLst/>
              <a:ahLst/>
              <a:cxnLst/>
              <a:rect l="l" t="t" r="r" b="b"/>
              <a:pathLst>
                <a:path w="2209800" h="736600">
                  <a:moveTo>
                    <a:pt x="0" y="736091"/>
                  </a:moveTo>
                  <a:lnTo>
                    <a:pt x="2209800" y="736091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73609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094476" y="5321808"/>
            <a:ext cx="1752600" cy="58420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33655" rIns="0" bIns="0" rtlCol="0">
            <a:spAutoFit/>
          </a:bodyPr>
          <a:lstStyle/>
          <a:p>
            <a:pPr marL="434340" marR="347345" indent="-80010">
              <a:lnSpc>
                <a:spcPct val="100000"/>
              </a:lnSpc>
              <a:spcBef>
                <a:spcPts val="265"/>
              </a:spcBef>
            </a:pPr>
            <a:r>
              <a:rPr sz="1600" b="1" dirty="0">
                <a:latin typeface="Calibri"/>
                <a:cs typeface="Calibri"/>
              </a:rPr>
              <a:t>SPEAKING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&amp; </a:t>
            </a:r>
            <a:r>
              <a:rPr sz="1600" b="1" spc="-10" dirty="0">
                <a:latin typeface="Calibri"/>
                <a:cs typeface="Calibri"/>
              </a:rPr>
              <a:t>LISTENING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Help</a:t>
            </a:r>
            <a:r>
              <a:rPr sz="4000" spc="-95" dirty="0"/>
              <a:t> </a:t>
            </a:r>
            <a:r>
              <a:rPr sz="4000" dirty="0"/>
              <a:t>your</a:t>
            </a:r>
            <a:r>
              <a:rPr sz="4000" spc="-80" dirty="0"/>
              <a:t> </a:t>
            </a:r>
            <a:r>
              <a:rPr sz="4000" dirty="0"/>
              <a:t>child</a:t>
            </a:r>
            <a:r>
              <a:rPr sz="4000" spc="-90" dirty="0"/>
              <a:t> </a:t>
            </a:r>
            <a:r>
              <a:rPr sz="4000" dirty="0"/>
              <a:t>beat</a:t>
            </a:r>
            <a:r>
              <a:rPr sz="4000" spc="-70" dirty="0"/>
              <a:t> </a:t>
            </a:r>
            <a:r>
              <a:rPr sz="4000" dirty="0"/>
              <a:t>exam</a:t>
            </a:r>
            <a:r>
              <a:rPr sz="4000" spc="-80" dirty="0"/>
              <a:t> </a:t>
            </a:r>
            <a:r>
              <a:rPr sz="4000" spc="-10" dirty="0"/>
              <a:t>stress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50035"/>
            <a:ext cx="7912100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500" dirty="0">
                <a:latin typeface="Arial MT"/>
                <a:cs typeface="Arial MT"/>
              </a:rPr>
              <a:t>Watch</a:t>
            </a:r>
            <a:r>
              <a:rPr sz="2500" spc="-5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for</a:t>
            </a:r>
            <a:r>
              <a:rPr sz="2500" spc="-5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the</a:t>
            </a:r>
            <a:r>
              <a:rPr sz="2500" spc="-6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signs</a:t>
            </a:r>
            <a:r>
              <a:rPr sz="2500" spc="-6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of</a:t>
            </a:r>
            <a:r>
              <a:rPr sz="2500" spc="-6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stress</a:t>
            </a:r>
            <a:endParaRPr sz="2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500" dirty="0">
                <a:latin typeface="Arial MT"/>
                <a:cs typeface="Arial MT"/>
              </a:rPr>
              <a:t>Make</a:t>
            </a:r>
            <a:r>
              <a:rPr sz="2500" spc="-4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sure</a:t>
            </a:r>
            <a:r>
              <a:rPr sz="2500" spc="-5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your</a:t>
            </a:r>
            <a:r>
              <a:rPr sz="2500" spc="-4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child</a:t>
            </a:r>
            <a:r>
              <a:rPr sz="2500" spc="-5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eats</a:t>
            </a:r>
            <a:r>
              <a:rPr sz="2500" spc="-60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well</a:t>
            </a:r>
            <a:endParaRPr sz="2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500" dirty="0">
                <a:latin typeface="Arial MT"/>
                <a:cs typeface="Arial MT"/>
              </a:rPr>
              <a:t>Help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your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child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get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enough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sleep</a:t>
            </a:r>
            <a:endParaRPr sz="2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500" dirty="0">
                <a:latin typeface="Arial MT"/>
                <a:cs typeface="Arial MT"/>
              </a:rPr>
              <a:t>Be</a:t>
            </a:r>
            <a:r>
              <a:rPr sz="2500" spc="-4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flexible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during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exams</a:t>
            </a:r>
            <a:endParaRPr sz="2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500" dirty="0">
                <a:latin typeface="Arial MT"/>
                <a:cs typeface="Arial MT"/>
              </a:rPr>
              <a:t>Help</a:t>
            </a:r>
            <a:r>
              <a:rPr sz="2500" spc="-4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them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study</a:t>
            </a:r>
            <a:endParaRPr sz="2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500" spc="-45" dirty="0">
                <a:latin typeface="Arial MT"/>
                <a:cs typeface="Arial MT"/>
              </a:rPr>
              <a:t>Talk</a:t>
            </a:r>
            <a:r>
              <a:rPr sz="2500" spc="-7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about</a:t>
            </a:r>
            <a:r>
              <a:rPr sz="2500" spc="-7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emotions</a:t>
            </a:r>
            <a:r>
              <a:rPr sz="2500" spc="-7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and</a:t>
            </a:r>
            <a:r>
              <a:rPr sz="2500" spc="-7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exam</a:t>
            </a:r>
            <a:r>
              <a:rPr sz="2500" spc="-3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nerves</a:t>
            </a:r>
            <a:endParaRPr sz="2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500" dirty="0">
                <a:latin typeface="Arial MT"/>
                <a:cs typeface="Arial MT"/>
              </a:rPr>
              <a:t>Encourage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them</a:t>
            </a:r>
            <a:r>
              <a:rPr sz="2500" spc="-3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to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exercise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during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exams</a:t>
            </a:r>
            <a:endParaRPr sz="2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2500" dirty="0">
                <a:latin typeface="Arial MT"/>
                <a:cs typeface="Arial MT"/>
              </a:rPr>
              <a:t>Do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not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add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pressure</a:t>
            </a:r>
            <a:endParaRPr sz="2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500" dirty="0">
                <a:latin typeface="Arial MT"/>
                <a:cs typeface="Arial MT"/>
              </a:rPr>
              <a:t>Make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time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for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treats</a:t>
            </a:r>
            <a:endParaRPr sz="25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500" dirty="0">
                <a:latin typeface="Arial MT"/>
                <a:cs typeface="Arial MT"/>
              </a:rPr>
              <a:t>For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more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information</a:t>
            </a:r>
            <a:r>
              <a:rPr sz="2500" spc="-4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on</a:t>
            </a:r>
            <a:r>
              <a:rPr sz="2500" spc="-5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the</a:t>
            </a:r>
            <a:r>
              <a:rPr sz="2500" spc="-5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above</a:t>
            </a:r>
            <a:r>
              <a:rPr sz="2500" spc="-5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please</a:t>
            </a:r>
            <a:r>
              <a:rPr sz="2500" spc="-6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follow</a:t>
            </a:r>
            <a:r>
              <a:rPr sz="2500" spc="-5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the</a:t>
            </a:r>
            <a:r>
              <a:rPr sz="2500" spc="-50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link </a:t>
            </a:r>
            <a:r>
              <a:rPr sz="2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Help</a:t>
            </a:r>
            <a:r>
              <a:rPr sz="25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your</a:t>
            </a:r>
            <a:r>
              <a:rPr sz="25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child</a:t>
            </a:r>
            <a:r>
              <a:rPr sz="25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beat</a:t>
            </a:r>
            <a:r>
              <a:rPr sz="25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exam</a:t>
            </a:r>
            <a:r>
              <a:rPr sz="25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stress</a:t>
            </a:r>
            <a:r>
              <a:rPr sz="25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-</a:t>
            </a:r>
            <a:r>
              <a:rPr sz="25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NHS</a:t>
            </a:r>
            <a:r>
              <a:rPr sz="25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(www.nhs.uk)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130" rIns="0" bIns="0" rtlCol="0">
            <a:spAutoFit/>
          </a:bodyPr>
          <a:lstStyle/>
          <a:p>
            <a:pPr marL="1168400">
              <a:lnSpc>
                <a:spcPct val="100000"/>
              </a:lnSpc>
              <a:spcBef>
                <a:spcPts val="105"/>
              </a:spcBef>
            </a:pPr>
            <a:r>
              <a:rPr dirty="0"/>
              <a:t>Setting</a:t>
            </a:r>
            <a:r>
              <a:rPr spc="-95" dirty="0"/>
              <a:t> </a:t>
            </a:r>
            <a:r>
              <a:rPr dirty="0"/>
              <a:t>realistic</a:t>
            </a:r>
            <a:r>
              <a:rPr spc="-114" dirty="0"/>
              <a:t> </a:t>
            </a:r>
            <a:r>
              <a:rPr spc="-10" dirty="0"/>
              <a:t>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9179"/>
            <a:ext cx="8005445" cy="408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 MT"/>
                <a:cs typeface="Arial MT"/>
              </a:rPr>
              <a:t>Set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b="1" dirty="0">
                <a:solidFill>
                  <a:srgbClr val="FFC600"/>
                </a:solidFill>
                <a:latin typeface="Arial"/>
                <a:cs typeface="Arial"/>
              </a:rPr>
              <a:t>realistic</a:t>
            </a:r>
            <a:r>
              <a:rPr sz="2200" b="1" spc="-35" dirty="0">
                <a:solidFill>
                  <a:srgbClr val="FFC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C600"/>
                </a:solidFill>
                <a:latin typeface="Arial"/>
                <a:cs typeface="Arial"/>
              </a:rPr>
              <a:t>goals</a:t>
            </a:r>
            <a:r>
              <a:rPr sz="2200" b="1" spc="-25" dirty="0">
                <a:solidFill>
                  <a:srgbClr val="FFC6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for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your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study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session</a:t>
            </a:r>
            <a:endParaRPr sz="2200">
              <a:latin typeface="Arial MT"/>
              <a:cs typeface="Arial MT"/>
            </a:endParaRPr>
          </a:p>
          <a:p>
            <a:pPr marL="469900" marR="5080" indent="-457834">
              <a:lnSpc>
                <a:spcPct val="80000"/>
              </a:lnSpc>
              <a:spcBef>
                <a:spcPts val="525"/>
              </a:spcBef>
              <a:buChar char="•"/>
              <a:tabLst>
                <a:tab pos="469900" algn="l"/>
              </a:tabLst>
            </a:pPr>
            <a:r>
              <a:rPr sz="2200" dirty="0">
                <a:latin typeface="Arial MT"/>
                <a:cs typeface="Arial MT"/>
              </a:rPr>
              <a:t>e.g.,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'I'll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read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this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section,’</a:t>
            </a:r>
            <a:r>
              <a:rPr sz="2200" spc="-1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or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‘I’ll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study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for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40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minutes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before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spc="-50" dirty="0">
                <a:latin typeface="Arial MT"/>
                <a:cs typeface="Arial MT"/>
              </a:rPr>
              <a:t>I </a:t>
            </a:r>
            <a:r>
              <a:rPr sz="2200" dirty="0">
                <a:latin typeface="Arial MT"/>
                <a:cs typeface="Arial MT"/>
              </a:rPr>
              <a:t>make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that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drink.‘</a:t>
            </a:r>
            <a:endParaRPr sz="2200">
              <a:latin typeface="Arial MT"/>
              <a:cs typeface="Arial MT"/>
            </a:endParaRPr>
          </a:p>
          <a:p>
            <a:pPr marL="469900" indent="-457200">
              <a:lnSpc>
                <a:spcPts val="2375"/>
              </a:lnSpc>
              <a:buChar char="•"/>
              <a:tabLst>
                <a:tab pos="469900" algn="l"/>
              </a:tabLst>
            </a:pPr>
            <a:r>
              <a:rPr sz="2200" dirty="0">
                <a:latin typeface="Arial MT"/>
                <a:cs typeface="Arial MT"/>
              </a:rPr>
              <a:t>set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alarm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or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reminder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if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you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have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set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specific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time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so</a:t>
            </a:r>
            <a:endParaRPr sz="2200">
              <a:latin typeface="Arial MT"/>
              <a:cs typeface="Arial MT"/>
            </a:endParaRPr>
          </a:p>
          <a:p>
            <a:pPr marL="469900">
              <a:lnSpc>
                <a:spcPts val="2375"/>
              </a:lnSpc>
            </a:pPr>
            <a:r>
              <a:rPr sz="2200" dirty="0">
                <a:latin typeface="Arial MT"/>
                <a:cs typeface="Arial MT"/>
              </a:rPr>
              <a:t>you’re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not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tempted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clock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watch</a:t>
            </a:r>
            <a:endParaRPr sz="2200">
              <a:latin typeface="Arial MT"/>
              <a:cs typeface="Arial MT"/>
            </a:endParaRPr>
          </a:p>
          <a:p>
            <a:pPr marL="355600" marR="1206500" indent="-343535">
              <a:lnSpc>
                <a:spcPct val="80000"/>
              </a:lnSpc>
              <a:spcBef>
                <a:spcPts val="1735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 MT"/>
                <a:cs typeface="Arial MT"/>
              </a:rPr>
              <a:t>Remember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that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it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is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best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try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and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have </a:t>
            </a:r>
            <a:r>
              <a:rPr sz="2200" b="1" spc="-20" dirty="0">
                <a:solidFill>
                  <a:srgbClr val="FFC600"/>
                </a:solidFill>
                <a:latin typeface="Arial"/>
                <a:cs typeface="Arial"/>
              </a:rPr>
              <a:t>short-term </a:t>
            </a:r>
            <a:r>
              <a:rPr sz="2200" b="1" spc="-10" dirty="0">
                <a:solidFill>
                  <a:srgbClr val="FFC600"/>
                </a:solidFill>
                <a:latin typeface="Arial"/>
                <a:cs typeface="Arial"/>
              </a:rPr>
              <a:t>deadlines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ts val="2375"/>
              </a:lnSpc>
              <a:buChar char="•"/>
              <a:tabLst>
                <a:tab pos="469900" algn="l"/>
              </a:tabLst>
            </a:pPr>
            <a:r>
              <a:rPr sz="2200" dirty="0">
                <a:latin typeface="Arial MT"/>
                <a:cs typeface="Arial MT"/>
              </a:rPr>
              <a:t>e.g.,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setting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goal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finishing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one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section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assignment</a:t>
            </a:r>
            <a:endParaRPr sz="2200">
              <a:latin typeface="Arial MT"/>
              <a:cs typeface="Arial MT"/>
            </a:endParaRPr>
          </a:p>
          <a:p>
            <a:pPr marL="469900">
              <a:lnSpc>
                <a:spcPts val="2375"/>
              </a:lnSpc>
            </a:pPr>
            <a:r>
              <a:rPr sz="2200" dirty="0">
                <a:latin typeface="Arial MT"/>
                <a:cs typeface="Arial MT"/>
              </a:rPr>
              <a:t>rather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than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whole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thing</a:t>
            </a:r>
            <a:endParaRPr sz="2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 MT"/>
                <a:cs typeface="Arial MT"/>
              </a:rPr>
              <a:t>Learn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prioritise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your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tasks</a:t>
            </a:r>
            <a:endParaRPr sz="2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200" dirty="0">
                <a:latin typeface="Arial MT"/>
                <a:cs typeface="Arial MT"/>
              </a:rPr>
              <a:t>know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your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deadlines</a:t>
            </a:r>
            <a:endParaRPr sz="2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200" dirty="0">
                <a:latin typeface="Arial MT"/>
                <a:cs typeface="Arial MT"/>
              </a:rPr>
              <a:t>Use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visuals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–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calendars/timetables/post-</a:t>
            </a:r>
            <a:r>
              <a:rPr sz="2200" dirty="0">
                <a:latin typeface="Arial MT"/>
                <a:cs typeface="Arial MT"/>
              </a:rPr>
              <a:t>it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notes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0380" y="4732020"/>
            <a:ext cx="2255520" cy="15986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5764" y="691895"/>
            <a:ext cx="1516379" cy="11369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130" rIns="0" bIns="0" rtlCol="0">
            <a:spAutoFit/>
          </a:bodyPr>
          <a:lstStyle/>
          <a:p>
            <a:pPr marL="23495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Distractions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4736"/>
            <a:ext cx="7659370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49910" indent="-343535">
              <a:lnSpc>
                <a:spcPct val="120000"/>
              </a:lnSpc>
              <a:spcBef>
                <a:spcPts val="100"/>
              </a:spcBef>
              <a:buChar char="•"/>
              <a:tabLst>
                <a:tab pos="576580" algn="l"/>
              </a:tabLst>
            </a:pPr>
            <a:r>
              <a:rPr sz="3200" dirty="0">
                <a:latin typeface="Arial MT"/>
                <a:cs typeface="Arial MT"/>
              </a:rPr>
              <a:t>Think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about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best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place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where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you 	</a:t>
            </a:r>
            <a:r>
              <a:rPr sz="3200" dirty="0">
                <a:latin typeface="Arial MT"/>
                <a:cs typeface="Arial MT"/>
              </a:rPr>
              <a:t>get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most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revision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done</a:t>
            </a:r>
            <a:endParaRPr sz="3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 MT"/>
                <a:cs typeface="Arial MT"/>
              </a:rPr>
              <a:t>Pick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somewhere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with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minimal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distraction</a:t>
            </a:r>
            <a:endParaRPr sz="3200">
              <a:latin typeface="Arial MT"/>
              <a:cs typeface="Arial MT"/>
            </a:endParaRPr>
          </a:p>
          <a:p>
            <a:pPr marL="355600" marR="487680" indent="-343535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 MT"/>
                <a:cs typeface="Arial MT"/>
              </a:rPr>
              <a:t>Avoid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phone,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internet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and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other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social </a:t>
            </a:r>
            <a:r>
              <a:rPr sz="3200" dirty="0">
                <a:latin typeface="Arial MT"/>
                <a:cs typeface="Arial MT"/>
              </a:rPr>
              <a:t>distractions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–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put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it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out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sight!</a:t>
            </a:r>
            <a:endParaRPr sz="3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 MT"/>
                <a:cs typeface="Arial MT"/>
              </a:rPr>
              <a:t>Remove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temptations!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2359" y="115823"/>
            <a:ext cx="1528572" cy="15133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5723" y="4706110"/>
            <a:ext cx="1888235" cy="20375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130" rIns="0" bIns="0" rtlCol="0">
            <a:spAutoFit/>
          </a:bodyPr>
          <a:lstStyle/>
          <a:p>
            <a:pPr marL="1490980">
              <a:lnSpc>
                <a:spcPct val="100000"/>
              </a:lnSpc>
              <a:spcBef>
                <a:spcPts val="105"/>
              </a:spcBef>
            </a:pPr>
            <a:r>
              <a:rPr dirty="0"/>
              <a:t>Time</a:t>
            </a:r>
            <a:r>
              <a:rPr spc="-170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030"/>
            <a:ext cx="841057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716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Using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weekly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planner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help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keep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you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track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what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you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need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when.</a:t>
            </a:r>
            <a:r>
              <a:rPr sz="2000" spc="3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blank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example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shown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below.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tabLst>
                <a:tab pos="3042920" algn="l"/>
                <a:tab pos="3261995" algn="l"/>
                <a:tab pos="4135754" algn="l"/>
              </a:tabLst>
            </a:pP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allows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you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specific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goals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only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revision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but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breaks</a:t>
            </a:r>
            <a:r>
              <a:rPr sz="2000" dirty="0">
                <a:latin typeface="Arial MT"/>
                <a:cs typeface="Arial MT"/>
              </a:rPr>
              <a:t>  and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time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away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study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50" dirty="0">
                <a:latin typeface="Arial MT"/>
                <a:cs typeface="Arial MT"/>
              </a:rPr>
              <a:t>-</a:t>
            </a:r>
            <a:r>
              <a:rPr sz="2000" dirty="0">
                <a:latin typeface="Arial MT"/>
                <a:cs typeface="Arial MT"/>
              </a:rPr>
              <a:t>	This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is</a:t>
            </a:r>
            <a:r>
              <a:rPr sz="2000" dirty="0">
                <a:latin typeface="Arial MT"/>
                <a:cs typeface="Arial MT"/>
              </a:rPr>
              <a:t>	called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self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care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important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that </a:t>
            </a:r>
            <a:r>
              <a:rPr sz="2000" dirty="0">
                <a:latin typeface="Arial MT"/>
                <a:cs typeface="Arial MT"/>
              </a:rPr>
              <a:t>you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‘ME’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time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look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after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your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body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mind.</a:t>
            </a:r>
            <a:endParaRPr sz="20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38300" y="3783076"/>
          <a:ext cx="7337425" cy="295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5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Monday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Tuesday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Wednesday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Thursday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Friday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Saturday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Sunday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Morning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Afternoon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Evening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Enjoyment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Achievement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1289" y="210438"/>
            <a:ext cx="37414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9125" marR="5080" indent="-60706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Managing</a:t>
            </a:r>
            <a:r>
              <a:rPr sz="4000" spc="-195" dirty="0"/>
              <a:t> </a:t>
            </a:r>
            <a:r>
              <a:rPr sz="4000" spc="-10" dirty="0"/>
              <a:t>Worry </a:t>
            </a:r>
            <a:r>
              <a:rPr sz="4000" dirty="0"/>
              <a:t>Worry</a:t>
            </a:r>
            <a:r>
              <a:rPr sz="4000" spc="-240" dirty="0"/>
              <a:t> </a:t>
            </a:r>
            <a:r>
              <a:rPr sz="4000" spc="-20" dirty="0"/>
              <a:t>Tree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3723" y="1700783"/>
            <a:ext cx="4440935" cy="46329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6213" y="483234"/>
            <a:ext cx="4212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Types</a:t>
            </a:r>
            <a:r>
              <a:rPr spc="-130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10" dirty="0"/>
              <a:t>Worries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444" y="2781300"/>
            <a:ext cx="3275076" cy="38465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295780"/>
            <a:ext cx="65608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There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two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types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Worry</a:t>
            </a:r>
            <a:endParaRPr sz="180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Arial MT"/>
                <a:cs typeface="Arial MT"/>
              </a:rPr>
              <a:t>Practical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worries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that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use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problem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solving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help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us </a:t>
            </a:r>
            <a:r>
              <a:rPr sz="1800" dirty="0">
                <a:latin typeface="Arial MT"/>
                <a:cs typeface="Arial MT"/>
              </a:rPr>
              <a:t>solve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these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worries</a:t>
            </a:r>
            <a:endParaRPr sz="18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483485" algn="l"/>
              </a:tabLst>
            </a:pPr>
            <a:r>
              <a:rPr sz="1800" dirty="0">
                <a:latin typeface="Arial MT"/>
                <a:cs typeface="Arial MT"/>
              </a:rPr>
              <a:t>Hypothetical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worries</a:t>
            </a:r>
            <a:r>
              <a:rPr sz="1800" dirty="0">
                <a:latin typeface="Arial MT"/>
                <a:cs typeface="Arial MT"/>
              </a:rPr>
              <a:t>	-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That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refocus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our</a:t>
            </a:r>
            <a:r>
              <a:rPr sz="1800" spc="-10" dirty="0">
                <a:latin typeface="Arial MT"/>
                <a:cs typeface="Arial MT"/>
              </a:rPr>
              <a:t> attention</a:t>
            </a:r>
            <a:endParaRPr sz="18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else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where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such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breathing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relaxation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techniques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450" y="-58470"/>
            <a:ext cx="699897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9725" marR="5080" indent="-286766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Problem</a:t>
            </a:r>
            <a:r>
              <a:rPr sz="4000" spc="-45" dirty="0"/>
              <a:t> </a:t>
            </a:r>
            <a:r>
              <a:rPr sz="4000" dirty="0"/>
              <a:t>Solving</a:t>
            </a:r>
            <a:r>
              <a:rPr sz="4000" spc="-65" dirty="0"/>
              <a:t> </a:t>
            </a:r>
            <a:r>
              <a:rPr sz="4000" dirty="0"/>
              <a:t>–</a:t>
            </a:r>
            <a:r>
              <a:rPr sz="4000" spc="-65" dirty="0"/>
              <a:t> </a:t>
            </a:r>
            <a:r>
              <a:rPr sz="4000" dirty="0"/>
              <a:t>My</a:t>
            </a:r>
            <a:r>
              <a:rPr sz="4000" spc="-60" dirty="0"/>
              <a:t> </a:t>
            </a:r>
            <a:r>
              <a:rPr sz="4000" spc="-10" dirty="0"/>
              <a:t>practical worry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19811"/>
            <a:ext cx="836676" cy="8351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742" y="1165352"/>
            <a:ext cx="530606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</a:t>
            </a:r>
            <a:r>
              <a:rPr sz="1600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 marR="2454910" indent="-8255">
              <a:lnSpc>
                <a:spcPct val="100000"/>
              </a:lnSpc>
              <a:buSzPct val="93750"/>
              <a:buChar char="•"/>
              <a:tabLst>
                <a:tab pos="83820" algn="l"/>
              </a:tabLst>
            </a:pPr>
            <a:r>
              <a:rPr sz="1600" dirty="0">
                <a:latin typeface="Arial MT"/>
                <a:cs typeface="Arial MT"/>
              </a:rPr>
              <a:t>	Turn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your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worry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into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problem </a:t>
            </a:r>
            <a:r>
              <a:rPr sz="1600" dirty="0">
                <a:latin typeface="Arial MT"/>
                <a:cs typeface="Arial MT"/>
              </a:rPr>
              <a:t>what do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need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do?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 MT"/>
              <a:buChar char="•"/>
            </a:pP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</a:t>
            </a:r>
            <a:r>
              <a:rPr sz="1600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83820" indent="-79375">
              <a:lnSpc>
                <a:spcPct val="100000"/>
              </a:lnSpc>
              <a:buSzPct val="93750"/>
              <a:buChar char="•"/>
              <a:tabLst>
                <a:tab pos="83820" algn="l"/>
              </a:tabLst>
            </a:pPr>
            <a:r>
              <a:rPr sz="1600" dirty="0">
                <a:latin typeface="Arial MT"/>
                <a:cs typeface="Arial MT"/>
              </a:rPr>
              <a:t>List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many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solutions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you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can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write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down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every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solution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you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think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(even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silly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ones)</a:t>
            </a:r>
            <a:endParaRPr sz="16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8937" y="3368675"/>
          <a:ext cx="6185535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190240" marR="5080" indent="-2867025">
              <a:lnSpc>
                <a:spcPts val="4690"/>
              </a:lnSpc>
              <a:spcBef>
                <a:spcPts val="305"/>
              </a:spcBef>
            </a:pPr>
            <a:r>
              <a:rPr sz="4000" dirty="0"/>
              <a:t>Problem</a:t>
            </a:r>
            <a:r>
              <a:rPr sz="4000" spc="-85" dirty="0"/>
              <a:t> </a:t>
            </a:r>
            <a:r>
              <a:rPr sz="4000" dirty="0"/>
              <a:t>Solving</a:t>
            </a:r>
            <a:r>
              <a:rPr sz="4000" spc="-75" dirty="0"/>
              <a:t> </a:t>
            </a:r>
            <a:r>
              <a:rPr sz="4000" dirty="0"/>
              <a:t>–</a:t>
            </a:r>
            <a:r>
              <a:rPr sz="4000" spc="-100" dirty="0"/>
              <a:t> </a:t>
            </a:r>
            <a:r>
              <a:rPr sz="4000" dirty="0"/>
              <a:t>My</a:t>
            </a:r>
            <a:r>
              <a:rPr sz="4000" spc="-100" dirty="0"/>
              <a:t> </a:t>
            </a:r>
            <a:r>
              <a:rPr sz="4000" spc="-10" dirty="0"/>
              <a:t>practical worry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27073"/>
            <a:ext cx="716470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</a:t>
            </a:r>
            <a:r>
              <a:rPr sz="1400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 marL="74930" indent="-69850">
              <a:lnSpc>
                <a:spcPct val="100000"/>
              </a:lnSpc>
              <a:spcBef>
                <a:spcPts val="5"/>
              </a:spcBef>
              <a:buSzPct val="92857"/>
              <a:buChar char="•"/>
              <a:tabLst>
                <a:tab pos="74930" algn="l"/>
              </a:tabLst>
            </a:pPr>
            <a:r>
              <a:rPr sz="1400" dirty="0">
                <a:latin typeface="Arial MT"/>
                <a:cs typeface="Arial MT"/>
              </a:rPr>
              <a:t>List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each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solution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have </a:t>
            </a:r>
            <a:r>
              <a:rPr sz="1400" spc="-10" dirty="0">
                <a:latin typeface="Arial MT"/>
                <a:cs typeface="Arial MT"/>
              </a:rPr>
              <a:t>produced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Then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number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being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think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most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likely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solve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problem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have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780633"/>
            <a:ext cx="2069464" cy="5378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</a:t>
            </a:r>
            <a:r>
              <a:rPr sz="1400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Arial MT"/>
                <a:cs typeface="Arial MT"/>
              </a:rPr>
              <a:t>Carry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out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plan………..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49300" y="2486025"/>
          <a:ext cx="4192904" cy="3059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Solutions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227701" y="3900932"/>
            <a:ext cx="3249930" cy="183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</a:t>
            </a:r>
            <a:r>
              <a:rPr sz="14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Symbol"/>
              <a:buChar char=""/>
              <a:tabLst>
                <a:tab pos="355600" algn="l"/>
              </a:tabLst>
            </a:pPr>
            <a:r>
              <a:rPr sz="1400" dirty="0">
                <a:latin typeface="Arial MT"/>
                <a:cs typeface="Arial MT"/>
              </a:rPr>
              <a:t>Decide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how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carry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out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chosen</a:t>
            </a:r>
            <a:endParaRPr sz="14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254"/>
              </a:spcBef>
            </a:pPr>
            <a:r>
              <a:rPr sz="1400" spc="-10" dirty="0">
                <a:latin typeface="Arial MT"/>
                <a:cs typeface="Arial MT"/>
              </a:rPr>
              <a:t>solution</a:t>
            </a:r>
            <a:endParaRPr sz="1400">
              <a:latin typeface="Arial MT"/>
              <a:cs typeface="Arial MT"/>
            </a:endParaRPr>
          </a:p>
          <a:p>
            <a:pPr marL="355600" marR="581660">
              <a:lnSpc>
                <a:spcPct val="114999"/>
              </a:lnSpc>
            </a:pPr>
            <a:r>
              <a:rPr sz="1400" dirty="0">
                <a:latin typeface="Arial MT"/>
                <a:cs typeface="Arial MT"/>
              </a:rPr>
              <a:t>what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going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do? </a:t>
            </a:r>
            <a:r>
              <a:rPr sz="1400" dirty="0">
                <a:latin typeface="Arial MT"/>
                <a:cs typeface="Arial MT"/>
              </a:rPr>
              <a:t>when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going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</a:t>
            </a:r>
            <a:r>
              <a:rPr sz="1400" spc="-25" dirty="0">
                <a:latin typeface="Arial MT"/>
                <a:cs typeface="Arial MT"/>
              </a:rPr>
              <a:t> it? </a:t>
            </a:r>
            <a:r>
              <a:rPr sz="1400" dirty="0">
                <a:latin typeface="Arial MT"/>
                <a:cs typeface="Arial MT"/>
              </a:rPr>
              <a:t>will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anything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get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-20" dirty="0">
                <a:latin typeface="Arial MT"/>
                <a:cs typeface="Arial MT"/>
              </a:rPr>
              <a:t> way? </a:t>
            </a:r>
            <a:r>
              <a:rPr sz="1400" dirty="0">
                <a:latin typeface="Arial MT"/>
                <a:cs typeface="Arial MT"/>
              </a:rPr>
              <a:t>how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will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overcome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that?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1252" y="6056375"/>
            <a:ext cx="1394459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84450" marR="5080" indent="-162496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Relaxation</a:t>
            </a:r>
            <a:r>
              <a:rPr sz="4000" spc="-140" dirty="0"/>
              <a:t> </a:t>
            </a:r>
            <a:r>
              <a:rPr sz="4000" dirty="0"/>
              <a:t>and</a:t>
            </a:r>
            <a:r>
              <a:rPr sz="4000" spc="-160" dirty="0"/>
              <a:t> </a:t>
            </a:r>
            <a:r>
              <a:rPr sz="4000" spc="-10" dirty="0"/>
              <a:t>Breathing techniques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755" y="1915667"/>
            <a:ext cx="5690615" cy="33848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81802" y="5238445"/>
            <a:ext cx="23101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@journey_to_Wellness_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84450" marR="5080" indent="-162496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Relaxation</a:t>
            </a:r>
            <a:r>
              <a:rPr sz="4000" spc="-140" dirty="0"/>
              <a:t> </a:t>
            </a:r>
            <a:r>
              <a:rPr sz="4000" dirty="0"/>
              <a:t>and</a:t>
            </a:r>
            <a:r>
              <a:rPr sz="4000" spc="-160" dirty="0"/>
              <a:t> </a:t>
            </a:r>
            <a:r>
              <a:rPr sz="4000" spc="-10" dirty="0"/>
              <a:t>Breathing techniques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304" y="1629154"/>
            <a:ext cx="4991100" cy="51846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476" y="354458"/>
            <a:ext cx="9138285" cy="1016635"/>
          </a:xfrm>
          <a:custGeom>
            <a:avLst/>
            <a:gdLst/>
            <a:ahLst/>
            <a:cxnLst/>
            <a:rect l="l" t="t" r="r" b="b"/>
            <a:pathLst>
              <a:path w="9138285" h="1016635">
                <a:moveTo>
                  <a:pt x="9137904" y="0"/>
                </a:moveTo>
                <a:lnTo>
                  <a:pt x="0" y="0"/>
                </a:lnTo>
                <a:lnTo>
                  <a:pt x="0" y="1016508"/>
                </a:lnTo>
                <a:lnTo>
                  <a:pt x="9137904" y="1016508"/>
                </a:lnTo>
                <a:lnTo>
                  <a:pt x="9137904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0323" y="210438"/>
            <a:ext cx="7623352" cy="1103199"/>
          </a:xfrm>
          <a:prstGeom prst="rect">
            <a:avLst/>
          </a:prstGeom>
        </p:spPr>
        <p:txBody>
          <a:bodyPr vert="horz" wrap="square" lIns="0" tIns="178130" rIns="0" bIns="0" rtlCol="0">
            <a:spAutoFit/>
          </a:bodyPr>
          <a:lstStyle/>
          <a:p>
            <a:pPr marL="1334135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Comic Sans MS"/>
                <a:cs typeface="Comic Sans MS"/>
              </a:rPr>
              <a:t>MATHS</a:t>
            </a:r>
            <a:r>
              <a:rPr sz="6000" spc="-25" dirty="0">
                <a:latin typeface="Comic Sans MS"/>
                <a:cs typeface="Comic Sans MS"/>
              </a:rPr>
              <a:t> </a:t>
            </a:r>
            <a:r>
              <a:rPr sz="6000" spc="-20" dirty="0">
                <a:latin typeface="Comic Sans MS"/>
                <a:cs typeface="Comic Sans MS"/>
              </a:rPr>
              <a:t>202</a:t>
            </a:r>
            <a:r>
              <a:rPr lang="en-GB" sz="6000" spc="-20" dirty="0">
                <a:latin typeface="Comic Sans MS"/>
                <a:cs typeface="Comic Sans MS"/>
              </a:rPr>
              <a:t>4/25</a:t>
            </a:r>
            <a:endParaRPr sz="60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819" y="1642872"/>
            <a:ext cx="8229600" cy="55499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66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"/>
              </a:spcBef>
              <a:tabLst>
                <a:tab pos="1659255" algn="l"/>
              </a:tabLst>
            </a:pPr>
            <a:r>
              <a:rPr sz="3000" spc="-10" dirty="0">
                <a:latin typeface="Comic Sans MS"/>
                <a:cs typeface="Comic Sans MS"/>
              </a:rPr>
              <a:t>MATHS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2800" i="1" dirty="0">
                <a:latin typeface="Comic Sans MS"/>
                <a:cs typeface="Comic Sans MS"/>
              </a:rPr>
              <a:t>(marked</a:t>
            </a:r>
            <a:r>
              <a:rPr sz="2800" i="1" spc="-114" dirty="0">
                <a:latin typeface="Comic Sans MS"/>
                <a:cs typeface="Comic Sans MS"/>
              </a:rPr>
              <a:t> </a:t>
            </a:r>
            <a:r>
              <a:rPr sz="2800" i="1" spc="-10" dirty="0">
                <a:latin typeface="Comic Sans MS"/>
                <a:cs typeface="Comic Sans MS"/>
              </a:rPr>
              <a:t>externally)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1448" y="2434285"/>
            <a:ext cx="3067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Lasts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for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30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minutes.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916" y="2415539"/>
            <a:ext cx="2514600" cy="1016635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2667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210"/>
              </a:spcBef>
            </a:pPr>
            <a:r>
              <a:rPr sz="3000" dirty="0">
                <a:latin typeface="Comic Sans MS"/>
                <a:cs typeface="Comic Sans MS"/>
              </a:rPr>
              <a:t>PAPER</a:t>
            </a:r>
            <a:r>
              <a:rPr sz="3000" spc="-105" dirty="0">
                <a:latin typeface="Comic Sans MS"/>
                <a:cs typeface="Comic Sans MS"/>
              </a:rPr>
              <a:t> </a:t>
            </a:r>
            <a:r>
              <a:rPr sz="3000" spc="-50" dirty="0">
                <a:latin typeface="Comic Sans MS"/>
                <a:cs typeface="Comic Sans MS"/>
              </a:rPr>
              <a:t>1</a:t>
            </a:r>
            <a:endParaRPr sz="3000">
              <a:latin typeface="Comic Sans MS"/>
              <a:cs typeface="Comic Sans MS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sz="3000" spc="-10" dirty="0">
                <a:latin typeface="Comic Sans MS"/>
                <a:cs typeface="Comic Sans MS"/>
              </a:rPr>
              <a:t>Arithmetic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0151" y="3518738"/>
            <a:ext cx="3067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Lasts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for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40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minutes.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4053" y="5562091"/>
            <a:ext cx="4104640" cy="12877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sz="1800" i="1" dirty="0">
                <a:latin typeface="Comic Sans MS"/>
                <a:cs typeface="Comic Sans MS"/>
              </a:rPr>
              <a:t>The</a:t>
            </a:r>
            <a:r>
              <a:rPr sz="1800" i="1" spc="-3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tests</a:t>
            </a:r>
            <a:r>
              <a:rPr sz="1800" i="1" spc="-3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have</a:t>
            </a:r>
            <a:r>
              <a:rPr sz="1800" i="1" spc="-2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questions</a:t>
            </a:r>
            <a:r>
              <a:rPr sz="1800" i="1" spc="-4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of</a:t>
            </a:r>
            <a:r>
              <a:rPr sz="1800" i="1" spc="-3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1</a:t>
            </a:r>
            <a:r>
              <a:rPr sz="1800" i="1" spc="-3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and</a:t>
            </a:r>
            <a:r>
              <a:rPr sz="1800" i="1" spc="-30" dirty="0">
                <a:latin typeface="Comic Sans MS"/>
                <a:cs typeface="Comic Sans MS"/>
              </a:rPr>
              <a:t> </a:t>
            </a:r>
            <a:r>
              <a:rPr sz="1800" i="1" spc="-50" dirty="0">
                <a:latin typeface="Comic Sans MS"/>
                <a:cs typeface="Comic Sans MS"/>
              </a:rPr>
              <a:t>2 </a:t>
            </a:r>
            <a:r>
              <a:rPr sz="1800" i="1" dirty="0">
                <a:latin typeface="Comic Sans MS"/>
                <a:cs typeface="Comic Sans MS"/>
              </a:rPr>
              <a:t>marks</a:t>
            </a:r>
            <a:r>
              <a:rPr sz="1800" i="1" spc="-2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and</a:t>
            </a:r>
            <a:r>
              <a:rPr sz="1800" i="1" spc="-3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children</a:t>
            </a:r>
            <a:r>
              <a:rPr sz="1800" i="1" spc="-3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are</a:t>
            </a:r>
            <a:r>
              <a:rPr sz="1800" i="1" spc="-2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given</a:t>
            </a:r>
            <a:r>
              <a:rPr sz="1800" i="1" spc="-45" dirty="0">
                <a:latin typeface="Comic Sans MS"/>
                <a:cs typeface="Comic Sans MS"/>
              </a:rPr>
              <a:t> </a:t>
            </a:r>
            <a:r>
              <a:rPr sz="1800" i="1" spc="-10" dirty="0">
                <a:latin typeface="Comic Sans MS"/>
                <a:cs typeface="Comic Sans MS"/>
              </a:rPr>
              <a:t>marks </a:t>
            </a:r>
            <a:r>
              <a:rPr sz="1800" i="1" dirty="0">
                <a:latin typeface="Comic Sans MS"/>
                <a:cs typeface="Comic Sans MS"/>
              </a:rPr>
              <a:t>for</a:t>
            </a:r>
            <a:r>
              <a:rPr sz="1800" i="1" spc="-2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working</a:t>
            </a:r>
            <a:r>
              <a:rPr sz="1800" i="1" spc="-3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out</a:t>
            </a:r>
            <a:r>
              <a:rPr sz="1800" i="1" spc="-1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if</a:t>
            </a:r>
            <a:r>
              <a:rPr sz="1800" i="1" spc="-3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they</a:t>
            </a:r>
            <a:r>
              <a:rPr sz="1800" i="1" spc="-1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finish</a:t>
            </a:r>
            <a:r>
              <a:rPr sz="1800" i="1" spc="-3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the</a:t>
            </a:r>
            <a:r>
              <a:rPr sz="1800" i="1" spc="-30" dirty="0">
                <a:latin typeface="Comic Sans MS"/>
                <a:cs typeface="Comic Sans MS"/>
              </a:rPr>
              <a:t> </a:t>
            </a:r>
            <a:r>
              <a:rPr sz="1800" i="1" spc="-20" dirty="0">
                <a:latin typeface="Comic Sans MS"/>
                <a:cs typeface="Comic Sans MS"/>
              </a:rPr>
              <a:t>task </a:t>
            </a:r>
            <a:r>
              <a:rPr sz="1800" i="1" dirty="0">
                <a:latin typeface="Comic Sans MS"/>
                <a:cs typeface="Comic Sans MS"/>
              </a:rPr>
              <a:t>but</a:t>
            </a:r>
            <a:r>
              <a:rPr sz="1800" i="1" spc="-4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get</a:t>
            </a:r>
            <a:r>
              <a:rPr sz="1800" i="1" spc="-4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the</a:t>
            </a:r>
            <a:r>
              <a:rPr sz="1800" i="1" spc="-3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answer</a:t>
            </a:r>
            <a:r>
              <a:rPr sz="1800" i="1" spc="-4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incorrect.</a:t>
            </a:r>
            <a:r>
              <a:rPr sz="1800" i="1" spc="-45" dirty="0">
                <a:latin typeface="Comic Sans MS"/>
                <a:cs typeface="Comic Sans MS"/>
              </a:rPr>
              <a:t> </a:t>
            </a:r>
            <a:r>
              <a:rPr sz="1800" i="1" spc="-10" dirty="0">
                <a:latin typeface="Comic Sans MS"/>
                <a:cs typeface="Comic Sans MS"/>
              </a:rPr>
              <a:t>Couple </a:t>
            </a:r>
            <a:r>
              <a:rPr sz="1800" i="1" dirty="0">
                <a:latin typeface="Comic Sans MS"/>
                <a:cs typeface="Comic Sans MS"/>
              </a:rPr>
              <a:t>of</a:t>
            </a:r>
            <a:r>
              <a:rPr sz="1800" i="1" spc="-30" dirty="0">
                <a:latin typeface="Comic Sans MS"/>
                <a:cs typeface="Comic Sans MS"/>
              </a:rPr>
              <a:t> </a:t>
            </a:r>
            <a:r>
              <a:rPr sz="1800" i="1" spc="-20" dirty="0">
                <a:latin typeface="Comic Sans MS"/>
                <a:cs typeface="Comic Sans MS"/>
              </a:rPr>
              <a:t>3-</a:t>
            </a:r>
            <a:r>
              <a:rPr sz="1800" i="1" dirty="0">
                <a:latin typeface="Comic Sans MS"/>
                <a:cs typeface="Comic Sans MS"/>
              </a:rPr>
              <a:t>mark</a:t>
            </a:r>
            <a:r>
              <a:rPr sz="1800" i="1" spc="-2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questions</a:t>
            </a:r>
            <a:r>
              <a:rPr sz="1800" i="1" spc="-3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in</a:t>
            </a:r>
            <a:r>
              <a:rPr sz="1800" i="1" spc="-4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there</a:t>
            </a:r>
            <a:r>
              <a:rPr sz="1800" i="1" spc="-20" dirty="0">
                <a:latin typeface="Comic Sans MS"/>
                <a:cs typeface="Comic Sans MS"/>
              </a:rPr>
              <a:t> too.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916" y="3432047"/>
            <a:ext cx="2577465" cy="2054860"/>
          </a:xfrm>
          <a:prstGeom prst="rect">
            <a:avLst/>
          </a:prstGeom>
          <a:solidFill>
            <a:srgbClr val="B8CDE4"/>
          </a:solidFill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z="3000" dirty="0">
                <a:latin typeface="Comic Sans MS"/>
                <a:cs typeface="Comic Sans MS"/>
              </a:rPr>
              <a:t>PAPER</a:t>
            </a:r>
            <a:r>
              <a:rPr sz="3000" spc="-120" dirty="0">
                <a:latin typeface="Comic Sans MS"/>
                <a:cs typeface="Comic Sans MS"/>
              </a:rPr>
              <a:t> </a:t>
            </a:r>
            <a:r>
              <a:rPr sz="3000" spc="-50" dirty="0">
                <a:latin typeface="Comic Sans MS"/>
                <a:cs typeface="Comic Sans MS"/>
              </a:rPr>
              <a:t>2</a:t>
            </a:r>
            <a:endParaRPr sz="3000">
              <a:latin typeface="Comic Sans MS"/>
              <a:cs typeface="Comic Sans MS"/>
            </a:endParaRPr>
          </a:p>
          <a:p>
            <a:pPr marL="91440">
              <a:lnSpc>
                <a:spcPct val="100000"/>
              </a:lnSpc>
            </a:pPr>
            <a:r>
              <a:rPr sz="3000" spc="-10" dirty="0">
                <a:latin typeface="Comic Sans MS"/>
                <a:cs typeface="Comic Sans MS"/>
              </a:rPr>
              <a:t>Reasoning</a:t>
            </a:r>
            <a:endParaRPr sz="3000">
              <a:latin typeface="Comic Sans MS"/>
              <a:cs typeface="Comic Sans MS"/>
            </a:endParaRPr>
          </a:p>
          <a:p>
            <a:pPr marL="125095">
              <a:lnSpc>
                <a:spcPct val="100000"/>
              </a:lnSpc>
              <a:spcBef>
                <a:spcPts val="1005"/>
              </a:spcBef>
            </a:pPr>
            <a:r>
              <a:rPr sz="3000" dirty="0">
                <a:latin typeface="Comic Sans MS"/>
                <a:cs typeface="Comic Sans MS"/>
              </a:rPr>
              <a:t>PAPER</a:t>
            </a:r>
            <a:r>
              <a:rPr sz="3000" spc="-120" dirty="0">
                <a:latin typeface="Comic Sans MS"/>
                <a:cs typeface="Comic Sans MS"/>
              </a:rPr>
              <a:t> </a:t>
            </a:r>
            <a:r>
              <a:rPr sz="3000" spc="-50" dirty="0">
                <a:latin typeface="Comic Sans MS"/>
                <a:cs typeface="Comic Sans MS"/>
              </a:rPr>
              <a:t>3</a:t>
            </a:r>
            <a:endParaRPr sz="3000">
              <a:latin typeface="Comic Sans MS"/>
              <a:cs typeface="Comic Sans MS"/>
            </a:endParaRPr>
          </a:p>
          <a:p>
            <a:pPr marL="125095">
              <a:lnSpc>
                <a:spcPct val="100000"/>
              </a:lnSpc>
            </a:pPr>
            <a:r>
              <a:rPr sz="3000" spc="-10" dirty="0">
                <a:latin typeface="Comic Sans MS"/>
                <a:cs typeface="Comic Sans MS"/>
              </a:rPr>
              <a:t>Reasoning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9775" y="4446219"/>
            <a:ext cx="2992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Lasts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for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40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minutes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27300" marR="5080" indent="-1666239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Relaxation</a:t>
            </a:r>
            <a:r>
              <a:rPr sz="4000" spc="-140" dirty="0"/>
              <a:t> </a:t>
            </a:r>
            <a:r>
              <a:rPr sz="4000" dirty="0"/>
              <a:t>and</a:t>
            </a:r>
            <a:r>
              <a:rPr sz="4000" spc="-160" dirty="0"/>
              <a:t> </a:t>
            </a:r>
            <a:r>
              <a:rPr sz="4000" spc="-10" dirty="0"/>
              <a:t>Grounding Techniques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484375"/>
            <a:ext cx="3852672" cy="45262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2335" y="1610867"/>
            <a:ext cx="4030979" cy="26868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247" rIns="0" bIns="0" rtlCol="0">
            <a:spAutoFit/>
          </a:bodyPr>
          <a:lstStyle/>
          <a:p>
            <a:pPr marL="293497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Sleep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5876544"/>
            <a:ext cx="1511808" cy="8610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5967" y="2177033"/>
            <a:ext cx="7374255" cy="322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Good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sleep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improves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thinking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concentration.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Most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Children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need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9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12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hours'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sleep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night</a:t>
            </a:r>
            <a:endParaRPr sz="1400">
              <a:latin typeface="Arial MT"/>
              <a:cs typeface="Arial MT"/>
            </a:endParaRPr>
          </a:p>
          <a:p>
            <a:pPr marL="299085" marR="6921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Allow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half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hour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child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wind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down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between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studying,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plan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things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such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hot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bath,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reading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book,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switching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off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technology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listening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soothing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music </a:t>
            </a:r>
            <a:r>
              <a:rPr sz="1400" dirty="0">
                <a:latin typeface="Arial MT"/>
                <a:cs typeface="Arial MT"/>
              </a:rPr>
              <a:t>each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night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before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brain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will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begin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learn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signal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sleep</a:t>
            </a:r>
            <a:endParaRPr sz="1400">
              <a:latin typeface="Arial MT"/>
              <a:cs typeface="Arial MT"/>
            </a:endParaRPr>
          </a:p>
          <a:p>
            <a:pPr marL="299085" marR="15684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Cramming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night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before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exam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usually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idea.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Sleep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will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benefit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child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far </a:t>
            </a:r>
            <a:r>
              <a:rPr sz="1400" dirty="0">
                <a:latin typeface="Arial MT"/>
                <a:cs typeface="Arial MT"/>
              </a:rPr>
              <a:t>more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few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hours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panicky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last-minute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study.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Remove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phone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electronic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devices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out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bedroom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Phone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lights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unhelpful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-</a:t>
            </a:r>
            <a:endParaRPr sz="14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blue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light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inhibits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melatonin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production!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If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child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can't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sleep,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something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relaxing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such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mindful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activity: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 MT"/>
              <a:cs typeface="Arial MT"/>
            </a:endParaRPr>
          </a:p>
          <a:p>
            <a:pPr marL="927100" marR="5080" algn="just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‘Close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eye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imagine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yourself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somewhere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peaceful,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happy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enjoyable. </a:t>
            </a:r>
            <a:r>
              <a:rPr sz="1400" dirty="0">
                <a:latin typeface="Arial MT"/>
                <a:cs typeface="Arial MT"/>
              </a:rPr>
              <a:t>Somewhere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that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makes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feel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relaxed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happy.</a:t>
            </a:r>
            <a:r>
              <a:rPr sz="1400" spc="3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Focus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that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image,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start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to </a:t>
            </a:r>
            <a:r>
              <a:rPr sz="1400" dirty="0">
                <a:latin typeface="Arial MT"/>
                <a:cs typeface="Arial MT"/>
              </a:rPr>
              <a:t>build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detail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short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time,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imagine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actually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there.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Breathing </a:t>
            </a:r>
            <a:r>
              <a:rPr sz="1400" dirty="0">
                <a:latin typeface="Arial MT"/>
                <a:cs typeface="Arial MT"/>
              </a:rPr>
              <a:t>slowly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deeply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do.`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b="1" i="1" dirty="0">
                <a:latin typeface="Arial"/>
                <a:cs typeface="Arial"/>
              </a:rPr>
              <a:t>(Taken</a:t>
            </a:r>
            <a:r>
              <a:rPr sz="1400" b="1" i="1" spc="-5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from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starving</a:t>
            </a:r>
            <a:r>
              <a:rPr sz="1400" b="1" i="1" spc="-6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the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Exam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Stress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Gremlin)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8252" y="115823"/>
            <a:ext cx="2161031" cy="213207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130" rIns="0" bIns="0" rtlCol="0">
            <a:spAutoFit/>
          </a:bodyPr>
          <a:lstStyle/>
          <a:p>
            <a:pPr marL="1991360">
              <a:lnSpc>
                <a:spcPct val="100000"/>
              </a:lnSpc>
              <a:spcBef>
                <a:spcPts val="105"/>
              </a:spcBef>
            </a:pPr>
            <a:r>
              <a:rPr dirty="0"/>
              <a:t>Eating</a:t>
            </a:r>
            <a:r>
              <a:rPr spc="-165" dirty="0"/>
              <a:t> </a:t>
            </a:r>
            <a:r>
              <a:rPr spc="-10" dirty="0"/>
              <a:t>Healthy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663"/>
            <a:ext cx="796480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9146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 MT"/>
                <a:cs typeface="Arial MT"/>
              </a:rPr>
              <a:t>Eat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at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regular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times,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our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body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clock</a:t>
            </a:r>
            <a:r>
              <a:rPr sz="3200" spc="-25" dirty="0">
                <a:latin typeface="Arial MT"/>
                <a:cs typeface="Arial MT"/>
              </a:rPr>
              <a:t> is </a:t>
            </a:r>
            <a:r>
              <a:rPr sz="3200" dirty="0">
                <a:latin typeface="Arial MT"/>
                <a:cs typeface="Arial MT"/>
              </a:rPr>
              <a:t>also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influenced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by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eating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times</a:t>
            </a:r>
            <a:endParaRPr sz="3200">
              <a:latin typeface="Arial MT"/>
              <a:cs typeface="Arial MT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 MT"/>
                <a:cs typeface="Arial MT"/>
              </a:rPr>
              <a:t>Avoid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food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too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close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bedtime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or </a:t>
            </a:r>
            <a:r>
              <a:rPr sz="3200" dirty="0">
                <a:latin typeface="Arial MT"/>
                <a:cs typeface="Arial MT"/>
              </a:rPr>
              <a:t>stimulants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like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caffeine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they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can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disturb </a:t>
            </a:r>
            <a:r>
              <a:rPr sz="3200" dirty="0">
                <a:latin typeface="Arial MT"/>
                <a:cs typeface="Arial MT"/>
              </a:rPr>
              <a:t>sleep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patterns</a:t>
            </a:r>
            <a:endParaRPr sz="3200">
              <a:latin typeface="Arial MT"/>
              <a:cs typeface="Arial MT"/>
            </a:endParaRPr>
          </a:p>
          <a:p>
            <a:pPr marL="355600" marR="470534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 MT"/>
                <a:cs typeface="Arial MT"/>
              </a:rPr>
              <a:t>Drink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plenty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water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our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brains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work </a:t>
            </a:r>
            <a:r>
              <a:rPr sz="3200" dirty="0">
                <a:latin typeface="Arial MT"/>
                <a:cs typeface="Arial MT"/>
              </a:rPr>
              <a:t>better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when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hydrated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5511" y="4890515"/>
            <a:ext cx="1303020" cy="14188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11" y="91439"/>
            <a:ext cx="934212" cy="12893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204" y="5876544"/>
            <a:ext cx="1511808" cy="86106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130" rIns="0" bIns="0" rtlCol="0">
            <a:spAutoFit/>
          </a:bodyPr>
          <a:lstStyle/>
          <a:p>
            <a:pPr marL="901700">
              <a:lnSpc>
                <a:spcPct val="100000"/>
              </a:lnSpc>
              <a:spcBef>
                <a:spcPts val="105"/>
              </a:spcBef>
            </a:pPr>
            <a:r>
              <a:rPr dirty="0"/>
              <a:t>Exercise</a:t>
            </a:r>
            <a:r>
              <a:rPr spc="-7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‘ME’</a:t>
            </a:r>
            <a:r>
              <a:rPr spc="-295" dirty="0"/>
              <a:t> </a:t>
            </a:r>
            <a:r>
              <a:rPr spc="-20" dirty="0"/>
              <a:t>Time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7466"/>
            <a:ext cx="7942580" cy="44615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39370" indent="-343535">
              <a:lnSpc>
                <a:spcPts val="3240"/>
              </a:lnSpc>
              <a:spcBef>
                <a:spcPts val="505"/>
              </a:spcBef>
              <a:buChar char="•"/>
              <a:tabLst>
                <a:tab pos="355600" algn="l"/>
              </a:tabLst>
            </a:pPr>
            <a:r>
              <a:rPr sz="3000" dirty="0">
                <a:latin typeface="Arial MT"/>
                <a:cs typeface="Arial MT"/>
              </a:rPr>
              <a:t>It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really</a:t>
            </a:r>
            <a:r>
              <a:rPr sz="30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important</a:t>
            </a:r>
            <a:r>
              <a:rPr sz="30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dirty="0">
                <a:latin typeface="Arial MT"/>
                <a:cs typeface="Arial MT"/>
              </a:rPr>
              <a:t>to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also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have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time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away </a:t>
            </a:r>
            <a:r>
              <a:rPr sz="3000" dirty="0">
                <a:latin typeface="Arial MT"/>
                <a:cs typeface="Arial MT"/>
              </a:rPr>
              <a:t>from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revising</a:t>
            </a:r>
            <a:endParaRPr sz="3000">
              <a:latin typeface="Arial MT"/>
              <a:cs typeface="Arial MT"/>
            </a:endParaRPr>
          </a:p>
          <a:p>
            <a:pPr marL="355600" marR="5080" indent="-343535">
              <a:lnSpc>
                <a:spcPct val="9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3000" dirty="0">
                <a:latin typeface="Arial MT"/>
                <a:cs typeface="Arial MT"/>
              </a:rPr>
              <a:t>During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this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time,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you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could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some</a:t>
            </a:r>
            <a:r>
              <a:rPr sz="3000" spc="-10" dirty="0">
                <a:latin typeface="Arial MT"/>
                <a:cs typeface="Arial MT"/>
              </a:rPr>
              <a:t> exercise </a:t>
            </a:r>
            <a:r>
              <a:rPr sz="3000" dirty="0">
                <a:latin typeface="Arial MT"/>
                <a:cs typeface="Arial MT"/>
              </a:rPr>
              <a:t>such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hobbies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e.g.-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Football,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Dancing, </a:t>
            </a:r>
            <a:r>
              <a:rPr sz="3000" dirty="0">
                <a:latin typeface="Arial MT"/>
                <a:cs typeface="Arial MT"/>
              </a:rPr>
              <a:t>gymnastics,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running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etc.</a:t>
            </a:r>
            <a:endParaRPr sz="3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355600" algn="l"/>
              </a:tabLst>
            </a:pPr>
            <a:r>
              <a:rPr sz="3000" dirty="0">
                <a:latin typeface="Arial MT"/>
                <a:cs typeface="Arial MT"/>
              </a:rPr>
              <a:t>Connecting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having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time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with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friends</a:t>
            </a:r>
            <a:endParaRPr sz="3000">
              <a:latin typeface="Arial MT"/>
              <a:cs typeface="Arial MT"/>
            </a:endParaRPr>
          </a:p>
          <a:p>
            <a:pPr marL="355600" marR="191135" indent="-343535">
              <a:lnSpc>
                <a:spcPct val="90000"/>
              </a:lnSpc>
              <a:spcBef>
                <a:spcPts val="720"/>
              </a:spcBef>
              <a:buChar char="•"/>
              <a:tabLst>
                <a:tab pos="355600" algn="l"/>
                <a:tab pos="4693285" algn="l"/>
              </a:tabLst>
            </a:pPr>
            <a:r>
              <a:rPr sz="3000" dirty="0">
                <a:latin typeface="Arial MT"/>
                <a:cs typeface="Arial MT"/>
              </a:rPr>
              <a:t>By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exercising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having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‘me’</a:t>
            </a:r>
            <a:r>
              <a:rPr sz="3000" spc="-1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time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help </a:t>
            </a:r>
            <a:r>
              <a:rPr sz="3000" dirty="0">
                <a:latin typeface="Arial MT"/>
                <a:cs typeface="Arial MT"/>
              </a:rPr>
              <a:t>you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feel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calm,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relaxed,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positive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help </a:t>
            </a:r>
            <a:r>
              <a:rPr sz="3000" dirty="0">
                <a:latin typeface="Arial MT"/>
                <a:cs typeface="Arial MT"/>
              </a:rPr>
              <a:t>you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think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more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clearly</a:t>
            </a:r>
            <a:r>
              <a:rPr sz="3000" dirty="0">
                <a:latin typeface="Arial MT"/>
                <a:cs typeface="Arial MT"/>
              </a:rPr>
              <a:t>	-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able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35" dirty="0">
                <a:latin typeface="Arial MT"/>
                <a:cs typeface="Arial MT"/>
              </a:rPr>
              <a:t>to </a:t>
            </a:r>
            <a:r>
              <a:rPr sz="3000" dirty="0">
                <a:latin typeface="Arial MT"/>
                <a:cs typeface="Arial MT"/>
              </a:rPr>
              <a:t>tackle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more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revision.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3379"/>
            <a:ext cx="1664208" cy="11109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5616" y="477012"/>
            <a:ext cx="1224533" cy="73685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204" y="6123432"/>
            <a:ext cx="1078992" cy="61417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130" rIns="0" bIns="0" rtlCol="0">
            <a:spAutoFit/>
          </a:bodyPr>
          <a:lstStyle/>
          <a:p>
            <a:pPr marL="1524635">
              <a:lnSpc>
                <a:spcPct val="100000"/>
              </a:lnSpc>
              <a:spcBef>
                <a:spcPts val="105"/>
              </a:spcBef>
            </a:pPr>
            <a:r>
              <a:rPr dirty="0"/>
              <a:t>‘It’s</a:t>
            </a:r>
            <a:r>
              <a:rPr spc="-105" dirty="0"/>
              <a:t> </a:t>
            </a:r>
            <a:r>
              <a:rPr dirty="0"/>
              <a:t>good</a:t>
            </a:r>
            <a:r>
              <a:rPr spc="-8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spc="-10" dirty="0"/>
              <a:t>talk’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663"/>
            <a:ext cx="7406005" cy="2074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 MT"/>
                <a:cs typeface="Arial MT"/>
              </a:rPr>
              <a:t>Encourage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your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child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talk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about</a:t>
            </a:r>
            <a:r>
              <a:rPr sz="3200" spc="-20" dirty="0">
                <a:latin typeface="Arial MT"/>
                <a:cs typeface="Arial MT"/>
              </a:rPr>
              <a:t> their </a:t>
            </a:r>
            <a:r>
              <a:rPr sz="3200" dirty="0">
                <a:latin typeface="Arial MT"/>
                <a:cs typeface="Arial MT"/>
              </a:rPr>
              <a:t>feelings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–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this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could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family member,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sibling,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teacher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or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assistant</a:t>
            </a:r>
            <a:endParaRPr sz="3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 MT"/>
                <a:cs typeface="Arial MT"/>
              </a:rPr>
              <a:t>A</a:t>
            </a:r>
            <a:r>
              <a:rPr sz="3200" spc="-2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problem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shared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problem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halved.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5876544"/>
            <a:ext cx="1511808" cy="8610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3471" y="4293108"/>
            <a:ext cx="2377439" cy="237591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69490"/>
            <a:ext cx="8069580" cy="428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We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know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5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things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that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can</a:t>
            </a:r>
            <a:r>
              <a:rPr sz="1500" spc="-20" dirty="0">
                <a:latin typeface="Arial MT"/>
                <a:cs typeface="Arial MT"/>
              </a:rPr>
              <a:t> help: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ts val="1430"/>
              </a:lnSpc>
              <a:spcBef>
                <a:spcPts val="1455"/>
              </a:spcBef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Connect</a:t>
            </a:r>
            <a:r>
              <a:rPr sz="1400" spc="3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During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time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good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take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time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connect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 your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family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friends,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could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be</a:t>
            </a:r>
            <a:endParaRPr sz="1400">
              <a:latin typeface="Arial MT"/>
              <a:cs typeface="Arial MT"/>
            </a:endParaRPr>
          </a:p>
          <a:p>
            <a:pPr marL="355600">
              <a:lnSpc>
                <a:spcPts val="1175"/>
              </a:lnSpc>
            </a:pPr>
            <a:r>
              <a:rPr sz="1400" dirty="0">
                <a:latin typeface="Arial MT"/>
                <a:cs typeface="Arial MT"/>
              </a:rPr>
              <a:t>playing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games,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going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walk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family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watching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movie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together.</a:t>
            </a:r>
            <a:r>
              <a:rPr sz="1400" spc="3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feel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worried</a:t>
            </a:r>
            <a:endParaRPr sz="1400">
              <a:latin typeface="Arial MT"/>
              <a:cs typeface="Arial MT"/>
            </a:endParaRPr>
          </a:p>
          <a:p>
            <a:pPr marL="355600" marR="15875">
              <a:lnSpc>
                <a:spcPct val="70000"/>
              </a:lnSpc>
              <a:spcBef>
                <a:spcPts val="250"/>
              </a:spcBef>
            </a:pPr>
            <a:r>
              <a:rPr sz="1400" dirty="0">
                <a:latin typeface="Arial MT"/>
                <a:cs typeface="Arial MT"/>
              </a:rPr>
              <a:t>about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exams,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good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time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talk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family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teachers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them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know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how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you </a:t>
            </a:r>
            <a:r>
              <a:rPr sz="1400" dirty="0">
                <a:latin typeface="Arial MT"/>
                <a:cs typeface="Arial MT"/>
              </a:rPr>
              <a:t>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feeling.</a:t>
            </a:r>
            <a:endParaRPr sz="1400">
              <a:latin typeface="Arial MT"/>
              <a:cs typeface="Arial MT"/>
            </a:endParaRPr>
          </a:p>
          <a:p>
            <a:pPr marR="20955" algn="r">
              <a:lnSpc>
                <a:spcPts val="1430"/>
              </a:lnSpc>
              <a:spcBef>
                <a:spcPts val="1350"/>
              </a:spcBef>
            </a:pPr>
            <a:r>
              <a:rPr sz="1400" spc="-30" dirty="0">
                <a:solidFill>
                  <a:srgbClr val="006FC0"/>
                </a:solidFill>
                <a:latin typeface="Arial MT"/>
                <a:cs typeface="Arial MT"/>
              </a:rPr>
              <a:t>Take</a:t>
            </a:r>
            <a:r>
              <a:rPr sz="1400" spc="-3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notice</a:t>
            </a:r>
            <a:r>
              <a:rPr sz="1400" spc="-5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-</a:t>
            </a:r>
            <a:r>
              <a:rPr sz="14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Mindfulness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help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slow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down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help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notice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what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around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you.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ts val="1175"/>
              </a:lnSpc>
            </a:pPr>
            <a:r>
              <a:rPr sz="1400" dirty="0">
                <a:latin typeface="Arial MT"/>
                <a:cs typeface="Arial MT"/>
              </a:rPr>
              <a:t>It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help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live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present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moment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time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worry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about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past,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worrying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about</a:t>
            </a:r>
            <a:endParaRPr sz="1400">
              <a:latin typeface="Arial MT"/>
              <a:cs typeface="Arial MT"/>
            </a:endParaRPr>
          </a:p>
          <a:p>
            <a:pPr marL="355600">
              <a:lnSpc>
                <a:spcPts val="1175"/>
              </a:lnSpc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future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appreciating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what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have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present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time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being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grateful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what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is</a:t>
            </a:r>
            <a:endParaRPr sz="1400">
              <a:latin typeface="Arial MT"/>
              <a:cs typeface="Arial MT"/>
            </a:endParaRPr>
          </a:p>
          <a:p>
            <a:pPr marL="355600" marR="700405">
              <a:lnSpc>
                <a:spcPct val="70000"/>
              </a:lnSpc>
              <a:spcBef>
                <a:spcPts val="250"/>
              </a:spcBef>
            </a:pPr>
            <a:r>
              <a:rPr sz="1400" dirty="0">
                <a:latin typeface="Arial MT"/>
                <a:cs typeface="Arial MT"/>
              </a:rPr>
              <a:t>around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you.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Why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some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breathing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exercises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such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square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hot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chocolate breathing.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430"/>
              </a:lnSpc>
              <a:spcBef>
                <a:spcPts val="1345"/>
              </a:spcBef>
            </a:pPr>
            <a:r>
              <a:rPr sz="1400" dirty="0">
                <a:solidFill>
                  <a:srgbClr val="00AF50"/>
                </a:solidFill>
                <a:latin typeface="Arial MT"/>
                <a:cs typeface="Arial MT"/>
              </a:rPr>
              <a:t>Keep</a:t>
            </a:r>
            <a:r>
              <a:rPr sz="1400" spc="-4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AF50"/>
                </a:solidFill>
                <a:latin typeface="Arial MT"/>
                <a:cs typeface="Arial MT"/>
              </a:rPr>
              <a:t>learning</a:t>
            </a:r>
            <a:r>
              <a:rPr sz="1400" spc="-5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AF50"/>
                </a:solidFill>
                <a:latin typeface="Arial MT"/>
                <a:cs typeface="Arial MT"/>
              </a:rPr>
              <a:t>–</a:t>
            </a:r>
            <a:r>
              <a:rPr sz="1400" spc="-5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1400" spc="-35" dirty="0">
                <a:latin typeface="Arial MT"/>
                <a:cs typeface="Arial MT"/>
              </a:rPr>
              <a:t>You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will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have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been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studying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lots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why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allow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yourself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some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time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from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this</a:t>
            </a:r>
            <a:endParaRPr sz="1400">
              <a:latin typeface="Arial MT"/>
              <a:cs typeface="Arial MT"/>
            </a:endParaRPr>
          </a:p>
          <a:p>
            <a:pPr marL="355600" marR="31115">
              <a:lnSpc>
                <a:spcPct val="70000"/>
              </a:lnSpc>
              <a:spcBef>
                <a:spcPts val="250"/>
              </a:spcBef>
            </a:pPr>
            <a:r>
              <a:rPr sz="1400" dirty="0">
                <a:latin typeface="Arial MT"/>
                <a:cs typeface="Arial MT"/>
              </a:rPr>
              <a:t>learning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challenging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yourself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new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experiences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like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learning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ride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bike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setting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yourself </a:t>
            </a:r>
            <a:r>
              <a:rPr sz="1400" dirty="0">
                <a:latin typeface="Arial MT"/>
                <a:cs typeface="Arial MT"/>
              </a:rPr>
              <a:t>new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goals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430"/>
              </a:lnSpc>
              <a:spcBef>
                <a:spcPts val="1345"/>
              </a:spcBef>
            </a:pPr>
            <a:r>
              <a:rPr sz="1400" dirty="0">
                <a:solidFill>
                  <a:srgbClr val="FFC000"/>
                </a:solidFill>
                <a:latin typeface="Arial MT"/>
                <a:cs typeface="Arial MT"/>
              </a:rPr>
              <a:t>Be</a:t>
            </a:r>
            <a:r>
              <a:rPr sz="1400" spc="-2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C000"/>
                </a:solidFill>
                <a:latin typeface="Arial MT"/>
                <a:cs typeface="Arial MT"/>
              </a:rPr>
              <a:t>active</a:t>
            </a:r>
            <a:r>
              <a:rPr sz="1400" spc="-2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important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 need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help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our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body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healthy.</a:t>
            </a:r>
            <a:r>
              <a:rPr sz="1400" spc="3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exercising</a:t>
            </a:r>
            <a:endParaRPr sz="1400">
              <a:latin typeface="Arial MT"/>
              <a:cs typeface="Arial MT"/>
            </a:endParaRPr>
          </a:p>
          <a:p>
            <a:pPr marL="355600" marR="294640">
              <a:lnSpc>
                <a:spcPct val="70000"/>
              </a:lnSpc>
              <a:spcBef>
                <a:spcPts val="254"/>
              </a:spcBef>
            </a:pPr>
            <a:r>
              <a:rPr sz="1400" dirty="0">
                <a:latin typeface="Arial MT"/>
                <a:cs typeface="Arial MT"/>
              </a:rPr>
              <a:t>such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playing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football,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dancing,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walking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etc.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Exercise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make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both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physically</a:t>
            </a:r>
            <a:r>
              <a:rPr sz="1400" spc="-25" dirty="0">
                <a:latin typeface="Arial MT"/>
                <a:cs typeface="Arial MT"/>
              </a:rPr>
              <a:t> and </a:t>
            </a:r>
            <a:r>
              <a:rPr sz="1400" dirty="0">
                <a:latin typeface="Arial MT"/>
                <a:cs typeface="Arial MT"/>
              </a:rPr>
              <a:t>mentally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healthy.</a:t>
            </a:r>
            <a:endParaRPr sz="1400">
              <a:latin typeface="Arial MT"/>
              <a:cs typeface="Arial MT"/>
            </a:endParaRPr>
          </a:p>
          <a:p>
            <a:pPr marR="66040" algn="r">
              <a:lnSpc>
                <a:spcPts val="1430"/>
              </a:lnSpc>
              <a:spcBef>
                <a:spcPts val="1345"/>
              </a:spcBef>
            </a:pPr>
            <a:r>
              <a:rPr sz="1400" dirty="0">
                <a:solidFill>
                  <a:srgbClr val="FF00FF"/>
                </a:solidFill>
                <a:latin typeface="Arial MT"/>
                <a:cs typeface="Arial MT"/>
              </a:rPr>
              <a:t>Give</a:t>
            </a:r>
            <a:r>
              <a:rPr sz="1400" spc="370" dirty="0">
                <a:solidFill>
                  <a:srgbClr val="FF00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FF"/>
                </a:solidFill>
                <a:latin typeface="Arial MT"/>
                <a:cs typeface="Arial MT"/>
              </a:rPr>
              <a:t>-</a:t>
            </a:r>
            <a:r>
              <a:rPr sz="1400" spc="370" dirty="0">
                <a:solidFill>
                  <a:srgbClr val="FF00FF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simply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kind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Giving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cannot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just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make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feel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good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inside,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bring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smile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to</a:t>
            </a:r>
            <a:endParaRPr sz="1400">
              <a:latin typeface="Arial MT"/>
              <a:cs typeface="Arial MT"/>
            </a:endParaRPr>
          </a:p>
          <a:p>
            <a:pPr marR="125095" algn="r">
              <a:lnSpc>
                <a:spcPts val="1175"/>
              </a:lnSpc>
            </a:pPr>
            <a:r>
              <a:rPr sz="1400" dirty="0">
                <a:latin typeface="Arial MT"/>
                <a:cs typeface="Arial MT"/>
              </a:rPr>
              <a:t>other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people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too.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Giving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doesn’t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have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cost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any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money,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just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giving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someone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time,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by</a:t>
            </a:r>
            <a:endParaRPr sz="1400">
              <a:latin typeface="Arial MT"/>
              <a:cs typeface="Arial MT"/>
            </a:endParaRPr>
          </a:p>
          <a:p>
            <a:pPr marL="355600" marR="494030">
              <a:lnSpc>
                <a:spcPct val="70000"/>
              </a:lnSpc>
              <a:spcBef>
                <a:spcPts val="250"/>
              </a:spcBef>
            </a:pPr>
            <a:r>
              <a:rPr sz="1400" dirty="0">
                <a:latin typeface="Arial MT"/>
                <a:cs typeface="Arial MT"/>
              </a:rPr>
              <a:t>asking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how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their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went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great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way 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make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someone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else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good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improve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their </a:t>
            </a:r>
            <a:r>
              <a:rPr sz="1400" dirty="0">
                <a:latin typeface="Arial MT"/>
                <a:cs typeface="Arial MT"/>
              </a:rPr>
              <a:t>wellbeing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well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-20" dirty="0">
                <a:latin typeface="Arial MT"/>
                <a:cs typeface="Arial MT"/>
              </a:rPr>
              <a:t> own.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956" y="371856"/>
            <a:ext cx="935736" cy="13091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0" y="3047"/>
            <a:ext cx="4809744" cy="1677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9157" y="461899"/>
            <a:ext cx="28067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Helpful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links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04036"/>
            <a:ext cx="7816215" cy="4806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6050" indent="-34353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 MT"/>
              <a:buChar char="•"/>
              <a:tabLst>
                <a:tab pos="355600" algn="l"/>
              </a:tabLst>
            </a:pP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Our</a:t>
            </a:r>
            <a:r>
              <a:rPr sz="32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Healthy</a:t>
            </a:r>
            <a:r>
              <a:rPr sz="32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Minds</a:t>
            </a:r>
            <a:r>
              <a:rPr sz="32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32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Team</a:t>
            </a:r>
            <a:r>
              <a:rPr sz="3200" u="sng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32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|</a:t>
            </a:r>
            <a:r>
              <a:rPr sz="3200" spc="-5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3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(southtynesidelifecyclementalhealth.nhs.uk)</a:t>
            </a:r>
            <a:endParaRPr sz="3200">
              <a:latin typeface="Calibri"/>
              <a:cs typeface="Calibri"/>
            </a:endParaRPr>
          </a:p>
          <a:p>
            <a:pPr marL="355600" marR="1340485" indent="-34353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 MT"/>
              <a:buChar char="•"/>
              <a:tabLst>
                <a:tab pos="355600" algn="l"/>
              </a:tabLst>
            </a:pP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Mental</a:t>
            </a:r>
            <a:r>
              <a:rPr sz="3200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Health</a:t>
            </a:r>
            <a:r>
              <a:rPr sz="32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Resources</a:t>
            </a:r>
            <a:r>
              <a:rPr sz="3200" u="sng" spc="-1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for</a:t>
            </a:r>
            <a:r>
              <a:rPr sz="3200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Exams</a:t>
            </a:r>
            <a:r>
              <a:rPr sz="320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2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|</a:t>
            </a:r>
            <a:r>
              <a:rPr sz="3200" spc="-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3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YoungMinds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 MT"/>
              <a:buChar char="•"/>
              <a:tabLst>
                <a:tab pos="355600" algn="l"/>
              </a:tabLst>
            </a:pP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Academic</a:t>
            </a:r>
            <a:r>
              <a:rPr sz="3200" u="sng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and</a:t>
            </a:r>
            <a:r>
              <a:rPr sz="3200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exam</a:t>
            </a:r>
            <a:r>
              <a:rPr sz="32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stress</a:t>
            </a:r>
            <a:r>
              <a:rPr sz="3200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:</a:t>
            </a:r>
            <a:r>
              <a:rPr sz="3200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Mentally</a:t>
            </a:r>
            <a:r>
              <a:rPr sz="32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3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Healthy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3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Schools</a:t>
            </a:r>
            <a:endParaRPr sz="3200">
              <a:latin typeface="Calibri"/>
              <a:cs typeface="Calibri"/>
            </a:endParaRPr>
          </a:p>
          <a:p>
            <a:pPr marL="355600" marR="1105535" indent="-34353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 MT"/>
              <a:buChar char="•"/>
              <a:tabLst>
                <a:tab pos="355600" algn="l"/>
              </a:tabLst>
            </a:pP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Help</a:t>
            </a:r>
            <a:r>
              <a:rPr sz="3200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your</a:t>
            </a:r>
            <a:r>
              <a:rPr sz="32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child</a:t>
            </a:r>
            <a:r>
              <a:rPr sz="32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beat</a:t>
            </a:r>
            <a:r>
              <a:rPr sz="32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exam</a:t>
            </a:r>
            <a:r>
              <a:rPr sz="32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stress</a:t>
            </a:r>
            <a:r>
              <a:rPr sz="32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-</a:t>
            </a:r>
            <a:r>
              <a:rPr sz="32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32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NHS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3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(www.nhs.uk)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 MT"/>
              <a:buChar char="•"/>
              <a:tabLst>
                <a:tab pos="355600" algn="l"/>
              </a:tabLst>
            </a:pP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Assessment</a:t>
            </a:r>
            <a:r>
              <a:rPr sz="320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stress</a:t>
            </a:r>
            <a:r>
              <a:rPr sz="320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and</a:t>
            </a:r>
            <a:r>
              <a:rPr sz="32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pressure</a:t>
            </a:r>
            <a:r>
              <a:rPr sz="320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|</a:t>
            </a:r>
            <a:r>
              <a:rPr sz="320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3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Childline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459" y="6065519"/>
            <a:ext cx="1392936" cy="7924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3" y="490727"/>
            <a:ext cx="7876032" cy="5876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D87118-6E56-AF71-0D23-870D5E8C8E4B}"/>
              </a:ext>
            </a:extLst>
          </p:cNvPr>
          <p:cNvSpPr txBox="1"/>
          <p:nvPr/>
        </p:nvSpPr>
        <p:spPr>
          <a:xfrm>
            <a:off x="4800600" y="990600"/>
            <a:ext cx="3276600" cy="646331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36Q in 30 minutes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72" y="461772"/>
            <a:ext cx="7915656" cy="59344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490539"/>
            <a:ext cx="9138285" cy="1016635"/>
          </a:xfrm>
          <a:custGeom>
            <a:avLst/>
            <a:gdLst/>
            <a:ahLst/>
            <a:cxnLst/>
            <a:rect l="l" t="t" r="r" b="b"/>
            <a:pathLst>
              <a:path w="9138285" h="1016635">
                <a:moveTo>
                  <a:pt x="9137904" y="0"/>
                </a:moveTo>
                <a:lnTo>
                  <a:pt x="0" y="0"/>
                </a:lnTo>
                <a:lnTo>
                  <a:pt x="0" y="1016508"/>
                </a:lnTo>
                <a:lnTo>
                  <a:pt x="9137904" y="1016508"/>
                </a:lnTo>
                <a:lnTo>
                  <a:pt x="9137904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" y="327031"/>
            <a:ext cx="8304618" cy="1180143"/>
          </a:xfrm>
          <a:prstGeom prst="rect">
            <a:avLst/>
          </a:prstGeom>
        </p:spPr>
        <p:txBody>
          <a:bodyPr vert="horz" wrap="square" lIns="0" tIns="254330" rIns="0" bIns="0" rtlCol="0">
            <a:spAutoFit/>
          </a:bodyPr>
          <a:lstStyle/>
          <a:p>
            <a:pPr marL="96266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Comic Sans MS"/>
                <a:cs typeface="Comic Sans MS"/>
              </a:rPr>
              <a:t>READING </a:t>
            </a:r>
            <a:r>
              <a:rPr sz="6000" spc="-20" dirty="0">
                <a:latin typeface="Comic Sans MS"/>
                <a:cs typeface="Comic Sans MS"/>
              </a:rPr>
              <a:t>202</a:t>
            </a:r>
            <a:r>
              <a:rPr lang="en-GB" sz="6000" spc="-20" dirty="0">
                <a:latin typeface="Comic Sans MS"/>
                <a:cs typeface="Comic Sans MS"/>
              </a:rPr>
              <a:t>4/25</a:t>
            </a:r>
            <a:endParaRPr sz="60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291" y="1964435"/>
            <a:ext cx="2543810" cy="55372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sz="3000" dirty="0">
                <a:latin typeface="Comic Sans MS"/>
                <a:cs typeface="Comic Sans MS"/>
              </a:rPr>
              <a:t>PAPER</a:t>
            </a:r>
            <a:r>
              <a:rPr sz="3000" spc="-120" dirty="0">
                <a:latin typeface="Comic Sans MS"/>
                <a:cs typeface="Comic Sans MS"/>
              </a:rPr>
              <a:t> </a:t>
            </a:r>
            <a:r>
              <a:rPr sz="3000" spc="-50" dirty="0">
                <a:latin typeface="Comic Sans MS"/>
                <a:cs typeface="Comic Sans MS"/>
              </a:rPr>
              <a:t>1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2175" y="1999614"/>
            <a:ext cx="51238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382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There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is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only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one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paper based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on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reading </a:t>
            </a:r>
            <a:r>
              <a:rPr sz="2000" dirty="0">
                <a:latin typeface="Comic Sans MS"/>
                <a:cs typeface="Comic Sans MS"/>
              </a:rPr>
              <a:t>comprehension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three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to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four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different, un-</a:t>
            </a:r>
            <a:r>
              <a:rPr sz="2000" dirty="0">
                <a:latin typeface="Comic Sans MS"/>
                <a:cs typeface="Comic Sans MS"/>
              </a:rPr>
              <a:t>linked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texts,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with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 total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35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to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25" dirty="0">
                <a:latin typeface="Comic Sans MS"/>
                <a:cs typeface="Comic Sans MS"/>
              </a:rPr>
              <a:t>40 </a:t>
            </a:r>
            <a:r>
              <a:rPr sz="2000" dirty="0">
                <a:latin typeface="Comic Sans MS"/>
                <a:cs typeface="Comic Sans MS"/>
              </a:rPr>
              <a:t>questions.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(Totalling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50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marks)</a:t>
            </a:r>
            <a:endParaRPr sz="2000">
              <a:latin typeface="Comic Sans MS"/>
              <a:cs typeface="Comic Sans MS"/>
            </a:endParaRPr>
          </a:p>
          <a:p>
            <a:pPr marL="12700" marR="95885">
              <a:lnSpc>
                <a:spcPct val="100000"/>
              </a:lnSpc>
              <a:spcBef>
                <a:spcPts val="2400"/>
              </a:spcBef>
              <a:tabLst>
                <a:tab pos="1697989" algn="l"/>
              </a:tabLst>
            </a:pPr>
            <a:r>
              <a:rPr sz="2000" dirty="0">
                <a:latin typeface="Comic Sans MS"/>
                <a:cs typeface="Comic Sans MS"/>
              </a:rPr>
              <a:t>The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least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demanding texts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will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come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first </a:t>
            </a:r>
            <a:r>
              <a:rPr sz="2000" dirty="0">
                <a:latin typeface="Comic Sans MS"/>
                <a:cs typeface="Comic Sans MS"/>
              </a:rPr>
              <a:t>with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the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following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texts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increasing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in</a:t>
            </a:r>
            <a:r>
              <a:rPr sz="2000" spc="-10" dirty="0">
                <a:latin typeface="Comic Sans MS"/>
                <a:cs typeface="Comic Sans MS"/>
              </a:rPr>
              <a:t> level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difficulty.</a:t>
            </a:r>
            <a:r>
              <a:rPr sz="2000" dirty="0">
                <a:latin typeface="Comic Sans MS"/>
                <a:cs typeface="Comic Sans MS"/>
              </a:rPr>
              <a:t>	Questions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worth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1,2,or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0" dirty="0">
                <a:latin typeface="Comic Sans MS"/>
                <a:cs typeface="Comic Sans MS"/>
              </a:rPr>
              <a:t>3 </a:t>
            </a:r>
            <a:r>
              <a:rPr sz="2000" dirty="0">
                <a:latin typeface="Comic Sans MS"/>
                <a:cs typeface="Comic Sans MS"/>
              </a:rPr>
              <a:t>marks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each.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i="1" dirty="0">
                <a:latin typeface="Comic Sans MS"/>
                <a:cs typeface="Comic Sans MS"/>
              </a:rPr>
              <a:t>Lasts</a:t>
            </a:r>
            <a:r>
              <a:rPr sz="2000" i="1" spc="-20" dirty="0">
                <a:latin typeface="Comic Sans MS"/>
                <a:cs typeface="Comic Sans MS"/>
              </a:rPr>
              <a:t> </a:t>
            </a:r>
            <a:r>
              <a:rPr sz="2000" i="1" dirty="0">
                <a:latin typeface="Comic Sans MS"/>
                <a:cs typeface="Comic Sans MS"/>
              </a:rPr>
              <a:t>for</a:t>
            </a:r>
            <a:r>
              <a:rPr sz="2000" i="1" spc="-30" dirty="0">
                <a:latin typeface="Comic Sans MS"/>
                <a:cs typeface="Comic Sans MS"/>
              </a:rPr>
              <a:t> </a:t>
            </a:r>
            <a:r>
              <a:rPr sz="2000" i="1" dirty="0">
                <a:latin typeface="Comic Sans MS"/>
                <a:cs typeface="Comic Sans MS"/>
              </a:rPr>
              <a:t>1</a:t>
            </a:r>
            <a:r>
              <a:rPr sz="2000" i="1" spc="-15" dirty="0">
                <a:latin typeface="Comic Sans MS"/>
                <a:cs typeface="Comic Sans MS"/>
              </a:rPr>
              <a:t> </a:t>
            </a:r>
            <a:r>
              <a:rPr sz="2000" i="1" dirty="0">
                <a:latin typeface="Comic Sans MS"/>
                <a:cs typeface="Comic Sans MS"/>
              </a:rPr>
              <a:t>hour</a:t>
            </a:r>
            <a:r>
              <a:rPr sz="2000" i="1" spc="-30" dirty="0">
                <a:latin typeface="Comic Sans MS"/>
                <a:cs typeface="Comic Sans MS"/>
              </a:rPr>
              <a:t> </a:t>
            </a:r>
            <a:r>
              <a:rPr sz="2000" i="1" dirty="0">
                <a:latin typeface="Comic Sans MS"/>
                <a:cs typeface="Comic Sans MS"/>
              </a:rPr>
              <a:t>(no</a:t>
            </a:r>
            <a:r>
              <a:rPr sz="2000" i="1" spc="-15" dirty="0">
                <a:latin typeface="Comic Sans MS"/>
                <a:cs typeface="Comic Sans MS"/>
              </a:rPr>
              <a:t> </a:t>
            </a:r>
            <a:r>
              <a:rPr sz="2000" i="1" dirty="0">
                <a:latin typeface="Comic Sans MS"/>
                <a:cs typeface="Comic Sans MS"/>
              </a:rPr>
              <a:t>‘reading</a:t>
            </a:r>
            <a:r>
              <a:rPr sz="2000" i="1" spc="5" dirty="0">
                <a:latin typeface="Comic Sans MS"/>
                <a:cs typeface="Comic Sans MS"/>
              </a:rPr>
              <a:t> </a:t>
            </a:r>
            <a:r>
              <a:rPr sz="2000" i="1" dirty="0">
                <a:latin typeface="Comic Sans MS"/>
                <a:cs typeface="Comic Sans MS"/>
              </a:rPr>
              <a:t>time’</a:t>
            </a:r>
            <a:r>
              <a:rPr sz="2000" i="1" spc="-30" dirty="0">
                <a:latin typeface="Comic Sans MS"/>
                <a:cs typeface="Comic Sans MS"/>
              </a:rPr>
              <a:t> </a:t>
            </a:r>
            <a:r>
              <a:rPr sz="2000" i="1" dirty="0">
                <a:latin typeface="Comic Sans MS"/>
                <a:cs typeface="Comic Sans MS"/>
              </a:rPr>
              <a:t>to</a:t>
            </a:r>
            <a:r>
              <a:rPr sz="2000" i="1" spc="-35" dirty="0">
                <a:latin typeface="Comic Sans MS"/>
                <a:cs typeface="Comic Sans MS"/>
              </a:rPr>
              <a:t> </a:t>
            </a:r>
            <a:r>
              <a:rPr sz="2000" i="1" spc="-10" dirty="0">
                <a:latin typeface="Comic Sans MS"/>
                <a:cs typeface="Comic Sans MS"/>
              </a:rPr>
              <a:t>start)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i="1" dirty="0">
                <a:latin typeface="Comic Sans MS"/>
                <a:cs typeface="Comic Sans MS"/>
              </a:rPr>
              <a:t>(marked</a:t>
            </a:r>
            <a:r>
              <a:rPr sz="1800" i="1" spc="-75" dirty="0">
                <a:latin typeface="Comic Sans MS"/>
                <a:cs typeface="Comic Sans MS"/>
              </a:rPr>
              <a:t> </a:t>
            </a:r>
            <a:r>
              <a:rPr sz="1800" i="1" spc="-10" dirty="0">
                <a:latin typeface="Comic Sans MS"/>
                <a:cs typeface="Comic Sans MS"/>
              </a:rPr>
              <a:t>externally)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200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dirty="0">
                <a:latin typeface="Calibri"/>
                <a:cs typeface="Calibri"/>
              </a:rPr>
              <a:t>Reading</a:t>
            </a:r>
            <a:r>
              <a:rPr spc="-204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Test</a:t>
            </a:r>
            <a:r>
              <a:rPr spc="-17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Examples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33044" y="1525524"/>
            <a:ext cx="6140450" cy="4913630"/>
            <a:chOff x="733044" y="1525524"/>
            <a:chExt cx="6140450" cy="49136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044" y="1525524"/>
              <a:ext cx="5344667" cy="13243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2849880"/>
              <a:ext cx="6117336" cy="1156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6" y="4006596"/>
              <a:ext cx="6117336" cy="243230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099807" y="1649983"/>
            <a:ext cx="14903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Some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questions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will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ask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children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find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answers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directly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reading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booklets</a:t>
            </a:r>
            <a:r>
              <a:rPr sz="1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they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are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given.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1484375"/>
            <a:ext cx="6118860" cy="3836035"/>
            <a:chOff x="684276" y="1484375"/>
            <a:chExt cx="6118860" cy="3836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76" y="1484375"/>
              <a:ext cx="5324856" cy="17053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76" y="3069336"/>
              <a:ext cx="6118860" cy="225094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244333" y="1649983"/>
            <a:ext cx="137731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Others</a:t>
            </a:r>
            <a:r>
              <a:rPr sz="1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will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require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children</a:t>
            </a:r>
            <a:r>
              <a:rPr sz="1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deduce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answers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using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words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phrases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as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evidence.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2756</Words>
  <Application>Microsoft Macintosh PowerPoint</Application>
  <PresentationFormat>On-screen Show (4:3)</PresentationFormat>
  <Paragraphs>319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MT</vt:lpstr>
      <vt:lpstr>Calibri</vt:lpstr>
      <vt:lpstr>Comic Sans MS</vt:lpstr>
      <vt:lpstr>Symbol</vt:lpstr>
      <vt:lpstr>Times New Roman</vt:lpstr>
      <vt:lpstr>Wingdings</vt:lpstr>
      <vt:lpstr>Office Theme</vt:lpstr>
      <vt:lpstr>KS2 SATS 2024/25</vt:lpstr>
      <vt:lpstr>How are we preparing?</vt:lpstr>
      <vt:lpstr>WHAT WILL BE ASSESSED?</vt:lpstr>
      <vt:lpstr>MATHS 2024/25</vt:lpstr>
      <vt:lpstr>PowerPoint Presentation</vt:lpstr>
      <vt:lpstr>PowerPoint Presentation</vt:lpstr>
      <vt:lpstr>READING 2024/25</vt:lpstr>
      <vt:lpstr>Reading Test Examples</vt:lpstr>
      <vt:lpstr>PowerPoint Presentation</vt:lpstr>
      <vt:lpstr>PowerPoint Presentation</vt:lpstr>
      <vt:lpstr>SPaG 2024/25</vt:lpstr>
      <vt:lpstr>PowerPoint Presentation</vt:lpstr>
      <vt:lpstr>WRITING 2024/25</vt:lpstr>
      <vt:lpstr>What is assessed in writing?</vt:lpstr>
      <vt:lpstr>SAT SCALES</vt:lpstr>
      <vt:lpstr>PowerPoint Presentation</vt:lpstr>
      <vt:lpstr>PowerPoint Presentation</vt:lpstr>
      <vt:lpstr>WHEN ARE THE TESTS?</vt:lpstr>
      <vt:lpstr>SEND</vt:lpstr>
      <vt:lpstr>REPORTING RESULTS</vt:lpstr>
      <vt:lpstr>HELPING AT HOME</vt:lpstr>
      <vt:lpstr>WE RECOMMEND:-</vt:lpstr>
      <vt:lpstr>USEFUL WEBSITES</vt:lpstr>
      <vt:lpstr>AND FINALLY</vt:lpstr>
      <vt:lpstr>Exam Stress</vt:lpstr>
      <vt:lpstr>Exam Stress</vt:lpstr>
      <vt:lpstr>What are common signs of stress?</vt:lpstr>
      <vt:lpstr>What is Stress</vt:lpstr>
      <vt:lpstr>How Stress is maintained – Exam situation</vt:lpstr>
      <vt:lpstr>Help your child beat exam stress</vt:lpstr>
      <vt:lpstr>Setting realistic goals</vt:lpstr>
      <vt:lpstr>Distractions</vt:lpstr>
      <vt:lpstr>Time Management</vt:lpstr>
      <vt:lpstr>Managing Worry Worry Tree</vt:lpstr>
      <vt:lpstr>Types of Worries</vt:lpstr>
      <vt:lpstr>Problem Solving – My practical worry</vt:lpstr>
      <vt:lpstr>Problem Solving – My practical worry</vt:lpstr>
      <vt:lpstr>Relaxation and Breathing techniques</vt:lpstr>
      <vt:lpstr>Relaxation and Breathing techniques</vt:lpstr>
      <vt:lpstr>Relaxation and Grounding Techniques</vt:lpstr>
      <vt:lpstr>Sleep</vt:lpstr>
      <vt:lpstr>Eating Healthy</vt:lpstr>
      <vt:lpstr>Exercise and ‘ME’ Time</vt:lpstr>
      <vt:lpstr>‘It’s good to talk’</vt:lpstr>
      <vt:lpstr>PowerPoint Presentation</vt:lpstr>
      <vt:lpstr>Helpful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Sigma Teaching Resources</dc:creator>
  <cp:lastModifiedBy>Microsoft Office User</cp:lastModifiedBy>
  <cp:revision>2</cp:revision>
  <dcterms:created xsi:type="dcterms:W3CDTF">2024-11-20T12:15:09Z</dcterms:created>
  <dcterms:modified xsi:type="dcterms:W3CDTF">2024-11-21T14:46:03Z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2024-11-20T00:00:00Z</vt:filetime>
  </property>
  <property fmtid="{D5CDD505-2E9C-101B-9397-08002B2CF9AE}" pid="5" name="Producer">
    <vt:lpwstr>Microsoft® PowerPoint® 2016</vt:lpwstr>
  </property>
</Properties>
</file>